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2" r:id="rId2"/>
    <p:sldId id="283" r:id="rId3"/>
    <p:sldId id="281" r:id="rId4"/>
    <p:sldId id="288" r:id="rId5"/>
    <p:sldId id="260" r:id="rId6"/>
    <p:sldId id="291" r:id="rId7"/>
    <p:sldId id="267" r:id="rId8"/>
    <p:sldId id="295" r:id="rId9"/>
    <p:sldId id="300" r:id="rId10"/>
    <p:sldId id="270" r:id="rId11"/>
    <p:sldId id="271" r:id="rId12"/>
    <p:sldId id="272" r:id="rId13"/>
    <p:sldId id="303" r:id="rId14"/>
    <p:sldId id="276" r:id="rId15"/>
    <p:sldId id="301" r:id="rId16"/>
    <p:sldId id="278" r:id="rId17"/>
    <p:sldId id="307" r:id="rId18"/>
    <p:sldId id="308" r:id="rId19"/>
    <p:sldId id="327" r:id="rId20"/>
    <p:sldId id="330" r:id="rId21"/>
    <p:sldId id="325"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54" autoAdjust="0"/>
    <p:restoredTop sz="96327"/>
  </p:normalViewPr>
  <p:slideViewPr>
    <p:cSldViewPr snapToGrid="0" snapToObjects="1">
      <p:cViewPr varScale="1">
        <p:scale>
          <a:sx n="66" d="100"/>
          <a:sy n="66" d="100"/>
        </p:scale>
        <p:origin x="4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A2F827-A11C-614D-B379-C88612CC8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BA088C8-4960-0242-8564-0206496FB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619EB24-4D72-554B-B38A-398A387D626E}"/>
              </a:ext>
            </a:extLst>
          </p:cNvPr>
          <p:cNvSpPr>
            <a:spLocks noGrp="1"/>
          </p:cNvSpPr>
          <p:nvPr>
            <p:ph type="dt" sz="half" idx="10"/>
          </p:nvPr>
        </p:nvSpPr>
        <p:spPr/>
        <p:txBody>
          <a:bodyPr/>
          <a:lstStyle/>
          <a:p>
            <a:fld id="{99C21204-CD5E-9B4A-975C-382619592633}" type="datetimeFigureOut">
              <a:rPr lang="en-US" smtClean="0"/>
              <a:t>9/1/2023</a:t>
            </a:fld>
            <a:endParaRPr lang="en-US"/>
          </a:p>
        </p:txBody>
      </p:sp>
      <p:sp>
        <p:nvSpPr>
          <p:cNvPr id="5" name="Footer Placeholder 4">
            <a:extLst>
              <a:ext uri="{FF2B5EF4-FFF2-40B4-BE49-F238E27FC236}">
                <a16:creationId xmlns:a16="http://schemas.microsoft.com/office/drawing/2014/main" xmlns="" id="{302F17CD-80CA-2241-82AC-00757CAB9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F508A1-5D9B-8948-9954-6D9F4CE4FE84}"/>
              </a:ext>
            </a:extLst>
          </p:cNvPr>
          <p:cNvSpPr>
            <a:spLocks noGrp="1"/>
          </p:cNvSpPr>
          <p:nvPr>
            <p:ph type="sldNum" sz="quarter" idx="12"/>
          </p:nvPr>
        </p:nvSpPr>
        <p:spPr>
          <a:xfrm>
            <a:off x="8610600" y="6356350"/>
            <a:ext cx="2743200" cy="365125"/>
          </a:xfrm>
          <a:prstGeom prst="rect">
            <a:avLst/>
          </a:prstGeom>
        </p:spPr>
        <p:txBody>
          <a:bodyPr/>
          <a:lstStyle/>
          <a:p>
            <a:fld id="{14DCF088-4A50-3B44-AC70-A3CBCDFB2F55}" type="slidenum">
              <a:rPr lang="en-US" smtClean="0"/>
              <a:t>‹#›</a:t>
            </a:fld>
            <a:endParaRPr lang="en-US"/>
          </a:p>
        </p:txBody>
      </p:sp>
    </p:spTree>
    <p:extLst>
      <p:ext uri="{BB962C8B-B14F-4D97-AF65-F5344CB8AC3E}">
        <p14:creationId xmlns:p14="http://schemas.microsoft.com/office/powerpoint/2010/main" val="3947616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B903A8-021D-1B49-9376-B4DA607D40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33C778F-A9C4-E24F-B25D-8880CCE870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92494A-641A-8A4A-8D77-A4B57EC0020B}"/>
              </a:ext>
            </a:extLst>
          </p:cNvPr>
          <p:cNvSpPr>
            <a:spLocks noGrp="1"/>
          </p:cNvSpPr>
          <p:nvPr>
            <p:ph type="dt" sz="half" idx="10"/>
          </p:nvPr>
        </p:nvSpPr>
        <p:spPr/>
        <p:txBody>
          <a:bodyPr/>
          <a:lstStyle/>
          <a:p>
            <a:fld id="{99C21204-CD5E-9B4A-975C-382619592633}" type="datetimeFigureOut">
              <a:rPr lang="en-US" smtClean="0"/>
              <a:t>9/1/2023</a:t>
            </a:fld>
            <a:endParaRPr lang="en-US"/>
          </a:p>
        </p:txBody>
      </p:sp>
      <p:sp>
        <p:nvSpPr>
          <p:cNvPr id="5" name="Footer Placeholder 4">
            <a:extLst>
              <a:ext uri="{FF2B5EF4-FFF2-40B4-BE49-F238E27FC236}">
                <a16:creationId xmlns:a16="http://schemas.microsoft.com/office/drawing/2014/main" xmlns="" id="{7AE8E3B4-0A8F-C64B-A0E1-B2E0446C4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714194-87D8-2642-A8A1-334A02AE7912}"/>
              </a:ext>
            </a:extLst>
          </p:cNvPr>
          <p:cNvSpPr>
            <a:spLocks noGrp="1"/>
          </p:cNvSpPr>
          <p:nvPr>
            <p:ph type="sldNum" sz="quarter" idx="12"/>
          </p:nvPr>
        </p:nvSpPr>
        <p:spPr>
          <a:xfrm>
            <a:off x="8610600" y="6356350"/>
            <a:ext cx="2743200" cy="365125"/>
          </a:xfrm>
          <a:prstGeom prst="rect">
            <a:avLst/>
          </a:prstGeom>
        </p:spPr>
        <p:txBody>
          <a:bodyPr/>
          <a:lstStyle/>
          <a:p>
            <a:fld id="{14DCF088-4A50-3B44-AC70-A3CBCDFB2F55}" type="slidenum">
              <a:rPr lang="en-US" smtClean="0"/>
              <a:t>‹#›</a:t>
            </a:fld>
            <a:endParaRPr lang="en-US"/>
          </a:p>
        </p:txBody>
      </p:sp>
    </p:spTree>
    <p:extLst>
      <p:ext uri="{BB962C8B-B14F-4D97-AF65-F5344CB8AC3E}">
        <p14:creationId xmlns:p14="http://schemas.microsoft.com/office/powerpoint/2010/main" val="1281995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17CE579-C0CF-5C43-A922-BC6AD72591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611964-0750-6946-92E8-C6D863FBA1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5865B9-17E1-C34D-B651-CDEE117BF35F}"/>
              </a:ext>
            </a:extLst>
          </p:cNvPr>
          <p:cNvSpPr>
            <a:spLocks noGrp="1"/>
          </p:cNvSpPr>
          <p:nvPr>
            <p:ph type="dt" sz="half" idx="10"/>
          </p:nvPr>
        </p:nvSpPr>
        <p:spPr/>
        <p:txBody>
          <a:bodyPr/>
          <a:lstStyle/>
          <a:p>
            <a:fld id="{99C21204-CD5E-9B4A-975C-382619592633}" type="datetimeFigureOut">
              <a:rPr lang="en-US" smtClean="0"/>
              <a:t>9/1/2023</a:t>
            </a:fld>
            <a:endParaRPr lang="en-US"/>
          </a:p>
        </p:txBody>
      </p:sp>
      <p:sp>
        <p:nvSpPr>
          <p:cNvPr id="5" name="Footer Placeholder 4">
            <a:extLst>
              <a:ext uri="{FF2B5EF4-FFF2-40B4-BE49-F238E27FC236}">
                <a16:creationId xmlns:a16="http://schemas.microsoft.com/office/drawing/2014/main" xmlns="" id="{D7E241F9-8632-0E4D-9EAC-F8A587B36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705DD3-0267-2F4A-8387-5272DCC27F7A}"/>
              </a:ext>
            </a:extLst>
          </p:cNvPr>
          <p:cNvSpPr>
            <a:spLocks noGrp="1"/>
          </p:cNvSpPr>
          <p:nvPr>
            <p:ph type="sldNum" sz="quarter" idx="12"/>
          </p:nvPr>
        </p:nvSpPr>
        <p:spPr>
          <a:xfrm>
            <a:off x="8610600" y="6356350"/>
            <a:ext cx="2743200" cy="365125"/>
          </a:xfrm>
          <a:prstGeom prst="rect">
            <a:avLst/>
          </a:prstGeom>
        </p:spPr>
        <p:txBody>
          <a:bodyPr/>
          <a:lstStyle/>
          <a:p>
            <a:fld id="{14DCF088-4A50-3B44-AC70-A3CBCDFB2F55}" type="slidenum">
              <a:rPr lang="en-US" smtClean="0"/>
              <a:t>‹#›</a:t>
            </a:fld>
            <a:endParaRPr lang="en-US"/>
          </a:p>
        </p:txBody>
      </p:sp>
    </p:spTree>
    <p:extLst>
      <p:ext uri="{BB962C8B-B14F-4D97-AF65-F5344CB8AC3E}">
        <p14:creationId xmlns:p14="http://schemas.microsoft.com/office/powerpoint/2010/main" val="3241627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60A513-8C9E-B640-851C-1630B48458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2A9AE7-EB43-C647-8AA9-C416E1170C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547A-0B96-7845-9CBE-958EEAA9C5E1}"/>
              </a:ext>
            </a:extLst>
          </p:cNvPr>
          <p:cNvSpPr>
            <a:spLocks noGrp="1"/>
          </p:cNvSpPr>
          <p:nvPr>
            <p:ph type="dt" sz="half" idx="10"/>
          </p:nvPr>
        </p:nvSpPr>
        <p:spPr/>
        <p:txBody>
          <a:bodyPr/>
          <a:lstStyle/>
          <a:p>
            <a:fld id="{99C21204-CD5E-9B4A-975C-382619592633}" type="datetimeFigureOut">
              <a:rPr lang="en-US" smtClean="0"/>
              <a:t>9/1/2023</a:t>
            </a:fld>
            <a:endParaRPr lang="en-US"/>
          </a:p>
        </p:txBody>
      </p:sp>
      <p:sp>
        <p:nvSpPr>
          <p:cNvPr id="5" name="Footer Placeholder 4">
            <a:extLst>
              <a:ext uri="{FF2B5EF4-FFF2-40B4-BE49-F238E27FC236}">
                <a16:creationId xmlns:a16="http://schemas.microsoft.com/office/drawing/2014/main" xmlns="" id="{4A449055-8C71-534A-908B-FDF9CCC8F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417534-4005-894F-9B05-302B94E47B93}"/>
              </a:ext>
            </a:extLst>
          </p:cNvPr>
          <p:cNvSpPr>
            <a:spLocks noGrp="1"/>
          </p:cNvSpPr>
          <p:nvPr>
            <p:ph type="sldNum" sz="quarter" idx="12"/>
          </p:nvPr>
        </p:nvSpPr>
        <p:spPr>
          <a:xfrm>
            <a:off x="8610600" y="6356350"/>
            <a:ext cx="2743200" cy="365125"/>
          </a:xfrm>
          <a:prstGeom prst="rect">
            <a:avLst/>
          </a:prstGeom>
        </p:spPr>
        <p:txBody>
          <a:bodyPr/>
          <a:lstStyle/>
          <a:p>
            <a:fld id="{14DCF088-4A50-3B44-AC70-A3CBCDFB2F55}" type="slidenum">
              <a:rPr lang="en-US" smtClean="0"/>
              <a:t>‹#›</a:t>
            </a:fld>
            <a:endParaRPr lang="en-US"/>
          </a:p>
        </p:txBody>
      </p:sp>
    </p:spTree>
    <p:extLst>
      <p:ext uri="{BB962C8B-B14F-4D97-AF65-F5344CB8AC3E}">
        <p14:creationId xmlns:p14="http://schemas.microsoft.com/office/powerpoint/2010/main" val="100278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520B56-A417-F046-8B3A-F1458C3F27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B9A594D-E7D1-AA48-ADEB-57A4544F45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CBE0D4C-F794-264F-8DF0-0DEB052FE611}"/>
              </a:ext>
            </a:extLst>
          </p:cNvPr>
          <p:cNvSpPr>
            <a:spLocks noGrp="1"/>
          </p:cNvSpPr>
          <p:nvPr>
            <p:ph type="dt" sz="half" idx="10"/>
          </p:nvPr>
        </p:nvSpPr>
        <p:spPr/>
        <p:txBody>
          <a:bodyPr/>
          <a:lstStyle/>
          <a:p>
            <a:fld id="{99C21204-CD5E-9B4A-975C-382619592633}" type="datetimeFigureOut">
              <a:rPr lang="en-US" smtClean="0"/>
              <a:t>9/1/2023</a:t>
            </a:fld>
            <a:endParaRPr lang="en-US"/>
          </a:p>
        </p:txBody>
      </p:sp>
      <p:sp>
        <p:nvSpPr>
          <p:cNvPr id="5" name="Footer Placeholder 4">
            <a:extLst>
              <a:ext uri="{FF2B5EF4-FFF2-40B4-BE49-F238E27FC236}">
                <a16:creationId xmlns:a16="http://schemas.microsoft.com/office/drawing/2014/main" xmlns="" id="{48BB1F26-1B9E-B34B-AE9C-82351B423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FED092-4E64-B64A-98CA-F556FC6D23B4}"/>
              </a:ext>
            </a:extLst>
          </p:cNvPr>
          <p:cNvSpPr>
            <a:spLocks noGrp="1"/>
          </p:cNvSpPr>
          <p:nvPr>
            <p:ph type="sldNum" sz="quarter" idx="12"/>
          </p:nvPr>
        </p:nvSpPr>
        <p:spPr>
          <a:xfrm>
            <a:off x="8610600" y="6356350"/>
            <a:ext cx="2743200" cy="365125"/>
          </a:xfrm>
          <a:prstGeom prst="rect">
            <a:avLst/>
          </a:prstGeom>
        </p:spPr>
        <p:txBody>
          <a:bodyPr/>
          <a:lstStyle/>
          <a:p>
            <a:fld id="{14DCF088-4A50-3B44-AC70-A3CBCDFB2F55}" type="slidenum">
              <a:rPr lang="en-US" smtClean="0"/>
              <a:t>‹#›</a:t>
            </a:fld>
            <a:endParaRPr lang="en-US"/>
          </a:p>
        </p:txBody>
      </p:sp>
    </p:spTree>
    <p:extLst>
      <p:ext uri="{BB962C8B-B14F-4D97-AF65-F5344CB8AC3E}">
        <p14:creationId xmlns:p14="http://schemas.microsoft.com/office/powerpoint/2010/main" val="147321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8D153-F489-7340-8DD5-8AED051FE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9EF0C5-4572-A642-90C1-35197E9782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CE7D5DC-FE08-CD4C-B37E-F73E309366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661810C-D931-2A45-BC51-83FE5E710BBF}"/>
              </a:ext>
            </a:extLst>
          </p:cNvPr>
          <p:cNvSpPr>
            <a:spLocks noGrp="1"/>
          </p:cNvSpPr>
          <p:nvPr>
            <p:ph type="dt" sz="half" idx="10"/>
          </p:nvPr>
        </p:nvSpPr>
        <p:spPr/>
        <p:txBody>
          <a:bodyPr/>
          <a:lstStyle/>
          <a:p>
            <a:fld id="{99C21204-CD5E-9B4A-975C-382619592633}" type="datetimeFigureOut">
              <a:rPr lang="en-US" smtClean="0"/>
              <a:t>9/1/2023</a:t>
            </a:fld>
            <a:endParaRPr lang="en-US"/>
          </a:p>
        </p:txBody>
      </p:sp>
      <p:sp>
        <p:nvSpPr>
          <p:cNvPr id="6" name="Footer Placeholder 5">
            <a:extLst>
              <a:ext uri="{FF2B5EF4-FFF2-40B4-BE49-F238E27FC236}">
                <a16:creationId xmlns:a16="http://schemas.microsoft.com/office/drawing/2014/main" xmlns="" id="{9A14F366-EAA0-8748-A353-BAFB80547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763763-7B7F-5045-ACBE-9BB4005C80D6}"/>
              </a:ext>
            </a:extLst>
          </p:cNvPr>
          <p:cNvSpPr>
            <a:spLocks noGrp="1"/>
          </p:cNvSpPr>
          <p:nvPr>
            <p:ph type="sldNum" sz="quarter" idx="12"/>
          </p:nvPr>
        </p:nvSpPr>
        <p:spPr>
          <a:xfrm>
            <a:off x="8610600" y="6356350"/>
            <a:ext cx="2743200" cy="365125"/>
          </a:xfrm>
          <a:prstGeom prst="rect">
            <a:avLst/>
          </a:prstGeom>
        </p:spPr>
        <p:txBody>
          <a:bodyPr/>
          <a:lstStyle/>
          <a:p>
            <a:fld id="{14DCF088-4A50-3B44-AC70-A3CBCDFB2F55}" type="slidenum">
              <a:rPr lang="en-US" smtClean="0"/>
              <a:t>‹#›</a:t>
            </a:fld>
            <a:endParaRPr lang="en-US"/>
          </a:p>
        </p:txBody>
      </p:sp>
    </p:spTree>
    <p:extLst>
      <p:ext uri="{BB962C8B-B14F-4D97-AF65-F5344CB8AC3E}">
        <p14:creationId xmlns:p14="http://schemas.microsoft.com/office/powerpoint/2010/main" val="19407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3A4143-65FF-F84D-A23D-9906EF9A0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620E253-3ED6-3F4B-9AC3-2550B004F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FD0C247-1DF3-6A44-B476-8C644D80BB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95AFFF5-0F58-A943-B9F8-53BE2A38F1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8BF4850-5B54-424A-BF0D-2B7B09DE7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21E8B9-BDBB-784C-86DC-E5C9DAA4E895}"/>
              </a:ext>
            </a:extLst>
          </p:cNvPr>
          <p:cNvSpPr>
            <a:spLocks noGrp="1"/>
          </p:cNvSpPr>
          <p:nvPr>
            <p:ph type="dt" sz="half" idx="10"/>
          </p:nvPr>
        </p:nvSpPr>
        <p:spPr/>
        <p:txBody>
          <a:bodyPr/>
          <a:lstStyle/>
          <a:p>
            <a:fld id="{99C21204-CD5E-9B4A-975C-382619592633}" type="datetimeFigureOut">
              <a:rPr lang="en-US" smtClean="0"/>
              <a:t>9/1/2023</a:t>
            </a:fld>
            <a:endParaRPr lang="en-US"/>
          </a:p>
        </p:txBody>
      </p:sp>
      <p:sp>
        <p:nvSpPr>
          <p:cNvPr id="8" name="Footer Placeholder 7">
            <a:extLst>
              <a:ext uri="{FF2B5EF4-FFF2-40B4-BE49-F238E27FC236}">
                <a16:creationId xmlns:a16="http://schemas.microsoft.com/office/drawing/2014/main" xmlns="" id="{1F64FE79-6F13-C848-80C9-DE58EB329C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DD40CE9-F7E2-3644-B1CC-3BAB5219C1D3}"/>
              </a:ext>
            </a:extLst>
          </p:cNvPr>
          <p:cNvSpPr>
            <a:spLocks noGrp="1"/>
          </p:cNvSpPr>
          <p:nvPr>
            <p:ph type="sldNum" sz="quarter" idx="12"/>
          </p:nvPr>
        </p:nvSpPr>
        <p:spPr>
          <a:xfrm>
            <a:off x="8610600" y="6356350"/>
            <a:ext cx="2743200" cy="365125"/>
          </a:xfrm>
          <a:prstGeom prst="rect">
            <a:avLst/>
          </a:prstGeom>
        </p:spPr>
        <p:txBody>
          <a:bodyPr/>
          <a:lstStyle/>
          <a:p>
            <a:fld id="{14DCF088-4A50-3B44-AC70-A3CBCDFB2F55}" type="slidenum">
              <a:rPr lang="en-US" smtClean="0"/>
              <a:t>‹#›</a:t>
            </a:fld>
            <a:endParaRPr lang="en-US"/>
          </a:p>
        </p:txBody>
      </p:sp>
    </p:spTree>
    <p:extLst>
      <p:ext uri="{BB962C8B-B14F-4D97-AF65-F5344CB8AC3E}">
        <p14:creationId xmlns:p14="http://schemas.microsoft.com/office/powerpoint/2010/main" val="3589048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12E1FF-A198-AC42-8AC4-8E35F4240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53DC3A8-7858-C347-A3F3-17B25B26188B}"/>
              </a:ext>
            </a:extLst>
          </p:cNvPr>
          <p:cNvSpPr>
            <a:spLocks noGrp="1"/>
          </p:cNvSpPr>
          <p:nvPr>
            <p:ph type="dt" sz="half" idx="10"/>
          </p:nvPr>
        </p:nvSpPr>
        <p:spPr/>
        <p:txBody>
          <a:bodyPr/>
          <a:lstStyle/>
          <a:p>
            <a:fld id="{99C21204-CD5E-9B4A-975C-382619592633}" type="datetimeFigureOut">
              <a:rPr lang="en-US" smtClean="0"/>
              <a:t>9/1/2023</a:t>
            </a:fld>
            <a:endParaRPr lang="en-US"/>
          </a:p>
        </p:txBody>
      </p:sp>
      <p:sp>
        <p:nvSpPr>
          <p:cNvPr id="4" name="Footer Placeholder 3">
            <a:extLst>
              <a:ext uri="{FF2B5EF4-FFF2-40B4-BE49-F238E27FC236}">
                <a16:creationId xmlns:a16="http://schemas.microsoft.com/office/drawing/2014/main" xmlns="" id="{BA9599C0-2540-854C-A1B1-AC32113830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AA22480-2054-0E4C-AE5D-846B09BD7EC1}"/>
              </a:ext>
            </a:extLst>
          </p:cNvPr>
          <p:cNvSpPr>
            <a:spLocks noGrp="1"/>
          </p:cNvSpPr>
          <p:nvPr>
            <p:ph type="sldNum" sz="quarter" idx="12"/>
          </p:nvPr>
        </p:nvSpPr>
        <p:spPr>
          <a:xfrm>
            <a:off x="8610600" y="6356350"/>
            <a:ext cx="2743200" cy="365125"/>
          </a:xfrm>
          <a:prstGeom prst="rect">
            <a:avLst/>
          </a:prstGeom>
        </p:spPr>
        <p:txBody>
          <a:bodyPr/>
          <a:lstStyle/>
          <a:p>
            <a:fld id="{14DCF088-4A50-3B44-AC70-A3CBCDFB2F55}" type="slidenum">
              <a:rPr lang="en-US" smtClean="0"/>
              <a:t>‹#›</a:t>
            </a:fld>
            <a:endParaRPr lang="en-US"/>
          </a:p>
        </p:txBody>
      </p:sp>
    </p:spTree>
    <p:extLst>
      <p:ext uri="{BB962C8B-B14F-4D97-AF65-F5344CB8AC3E}">
        <p14:creationId xmlns:p14="http://schemas.microsoft.com/office/powerpoint/2010/main" val="777358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929743-7ED8-AD44-A4C7-57BA0503CF03}"/>
              </a:ext>
            </a:extLst>
          </p:cNvPr>
          <p:cNvSpPr>
            <a:spLocks noGrp="1"/>
          </p:cNvSpPr>
          <p:nvPr>
            <p:ph type="dt" sz="half" idx="10"/>
          </p:nvPr>
        </p:nvSpPr>
        <p:spPr/>
        <p:txBody>
          <a:bodyPr/>
          <a:lstStyle/>
          <a:p>
            <a:fld id="{99C21204-CD5E-9B4A-975C-382619592633}" type="datetimeFigureOut">
              <a:rPr lang="en-US" smtClean="0"/>
              <a:t>9/1/2023</a:t>
            </a:fld>
            <a:endParaRPr lang="en-US"/>
          </a:p>
        </p:txBody>
      </p:sp>
      <p:sp>
        <p:nvSpPr>
          <p:cNvPr id="3" name="Footer Placeholder 2">
            <a:extLst>
              <a:ext uri="{FF2B5EF4-FFF2-40B4-BE49-F238E27FC236}">
                <a16:creationId xmlns:a16="http://schemas.microsoft.com/office/drawing/2014/main" xmlns="" id="{63349C3E-D1A6-584D-8510-343F34E7F6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33134F-B930-834A-BE77-57F414E10E51}"/>
              </a:ext>
            </a:extLst>
          </p:cNvPr>
          <p:cNvSpPr>
            <a:spLocks noGrp="1"/>
          </p:cNvSpPr>
          <p:nvPr>
            <p:ph type="sldNum" sz="quarter" idx="12"/>
          </p:nvPr>
        </p:nvSpPr>
        <p:spPr>
          <a:xfrm>
            <a:off x="8610600" y="6356350"/>
            <a:ext cx="2743200" cy="365125"/>
          </a:xfrm>
          <a:prstGeom prst="rect">
            <a:avLst/>
          </a:prstGeom>
        </p:spPr>
        <p:txBody>
          <a:bodyPr/>
          <a:lstStyle/>
          <a:p>
            <a:fld id="{14DCF088-4A50-3B44-AC70-A3CBCDFB2F55}" type="slidenum">
              <a:rPr lang="en-US" smtClean="0"/>
              <a:t>‹#›</a:t>
            </a:fld>
            <a:endParaRPr lang="en-US"/>
          </a:p>
        </p:txBody>
      </p:sp>
    </p:spTree>
    <p:extLst>
      <p:ext uri="{BB962C8B-B14F-4D97-AF65-F5344CB8AC3E}">
        <p14:creationId xmlns:p14="http://schemas.microsoft.com/office/powerpoint/2010/main" val="1180976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9E4CDD-9054-3448-9F11-802C12D18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5C57E3B-BE5F-3848-804A-40640AEBA3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F7273D1-6862-9746-9261-82A218498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EB1FF2-4F5B-2545-AC68-BA65AA822981}"/>
              </a:ext>
            </a:extLst>
          </p:cNvPr>
          <p:cNvSpPr>
            <a:spLocks noGrp="1"/>
          </p:cNvSpPr>
          <p:nvPr>
            <p:ph type="dt" sz="half" idx="10"/>
          </p:nvPr>
        </p:nvSpPr>
        <p:spPr/>
        <p:txBody>
          <a:bodyPr/>
          <a:lstStyle/>
          <a:p>
            <a:fld id="{99C21204-CD5E-9B4A-975C-382619592633}" type="datetimeFigureOut">
              <a:rPr lang="en-US" smtClean="0"/>
              <a:t>9/1/2023</a:t>
            </a:fld>
            <a:endParaRPr lang="en-US"/>
          </a:p>
        </p:txBody>
      </p:sp>
      <p:sp>
        <p:nvSpPr>
          <p:cNvPr id="6" name="Footer Placeholder 5">
            <a:extLst>
              <a:ext uri="{FF2B5EF4-FFF2-40B4-BE49-F238E27FC236}">
                <a16:creationId xmlns:a16="http://schemas.microsoft.com/office/drawing/2014/main" xmlns="" id="{F7396142-5873-484D-86CC-183AC41CB8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68D91B-A6C7-1A49-A6D6-8F8A11D47F3F}"/>
              </a:ext>
            </a:extLst>
          </p:cNvPr>
          <p:cNvSpPr>
            <a:spLocks noGrp="1"/>
          </p:cNvSpPr>
          <p:nvPr>
            <p:ph type="sldNum" sz="quarter" idx="12"/>
          </p:nvPr>
        </p:nvSpPr>
        <p:spPr>
          <a:xfrm>
            <a:off x="8610600" y="6356350"/>
            <a:ext cx="2743200" cy="365125"/>
          </a:xfrm>
          <a:prstGeom prst="rect">
            <a:avLst/>
          </a:prstGeom>
        </p:spPr>
        <p:txBody>
          <a:bodyPr/>
          <a:lstStyle/>
          <a:p>
            <a:fld id="{14DCF088-4A50-3B44-AC70-A3CBCDFB2F55}" type="slidenum">
              <a:rPr lang="en-US" smtClean="0"/>
              <a:t>‹#›</a:t>
            </a:fld>
            <a:endParaRPr lang="en-US"/>
          </a:p>
        </p:txBody>
      </p:sp>
    </p:spTree>
    <p:extLst>
      <p:ext uri="{BB962C8B-B14F-4D97-AF65-F5344CB8AC3E}">
        <p14:creationId xmlns:p14="http://schemas.microsoft.com/office/powerpoint/2010/main" val="1169466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765208-80A7-8041-A062-E20B22CEE6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E17C45B-827B-AA4E-A67B-FD5B99A4F1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DFA41343-603D-3D4B-B4B8-819203A90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E7F9A27-B10F-F340-8BD9-9D628A6B26F9}"/>
              </a:ext>
            </a:extLst>
          </p:cNvPr>
          <p:cNvSpPr>
            <a:spLocks noGrp="1"/>
          </p:cNvSpPr>
          <p:nvPr>
            <p:ph type="dt" sz="half" idx="10"/>
          </p:nvPr>
        </p:nvSpPr>
        <p:spPr/>
        <p:txBody>
          <a:bodyPr/>
          <a:lstStyle/>
          <a:p>
            <a:fld id="{99C21204-CD5E-9B4A-975C-382619592633}" type="datetimeFigureOut">
              <a:rPr lang="en-US" smtClean="0"/>
              <a:t>9/1/2023</a:t>
            </a:fld>
            <a:endParaRPr lang="en-US"/>
          </a:p>
        </p:txBody>
      </p:sp>
      <p:sp>
        <p:nvSpPr>
          <p:cNvPr id="6" name="Footer Placeholder 5">
            <a:extLst>
              <a:ext uri="{FF2B5EF4-FFF2-40B4-BE49-F238E27FC236}">
                <a16:creationId xmlns:a16="http://schemas.microsoft.com/office/drawing/2014/main" xmlns="" id="{A3CB24C4-3E74-5247-ABC4-E074DDC2F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6269750-016F-B34F-9F5A-AC9B340047C0}"/>
              </a:ext>
            </a:extLst>
          </p:cNvPr>
          <p:cNvSpPr>
            <a:spLocks noGrp="1"/>
          </p:cNvSpPr>
          <p:nvPr>
            <p:ph type="sldNum" sz="quarter" idx="12"/>
          </p:nvPr>
        </p:nvSpPr>
        <p:spPr>
          <a:xfrm>
            <a:off x="8610600" y="6356350"/>
            <a:ext cx="2743200" cy="365125"/>
          </a:xfrm>
          <a:prstGeom prst="rect">
            <a:avLst/>
          </a:prstGeom>
        </p:spPr>
        <p:txBody>
          <a:bodyPr/>
          <a:lstStyle/>
          <a:p>
            <a:fld id="{14DCF088-4A50-3B44-AC70-A3CBCDFB2F55}" type="slidenum">
              <a:rPr lang="en-US" smtClean="0"/>
              <a:t>‹#›</a:t>
            </a:fld>
            <a:endParaRPr lang="en-US"/>
          </a:p>
        </p:txBody>
      </p:sp>
    </p:spTree>
    <p:extLst>
      <p:ext uri="{BB962C8B-B14F-4D97-AF65-F5344CB8AC3E}">
        <p14:creationId xmlns:p14="http://schemas.microsoft.com/office/powerpoint/2010/main" val="2972229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2673A33-28AF-E045-87F5-C581DC9A92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37420AC-C249-814E-834D-8C22C25C6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4A3AF2A-F925-B043-A322-198B163517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C21204-CD5E-9B4A-975C-382619592633}" type="datetimeFigureOut">
              <a:rPr lang="en-US" smtClean="0"/>
              <a:t>9/1/2023</a:t>
            </a:fld>
            <a:endParaRPr lang="en-US"/>
          </a:p>
        </p:txBody>
      </p:sp>
      <p:sp>
        <p:nvSpPr>
          <p:cNvPr id="5" name="Footer Placeholder 4">
            <a:extLst>
              <a:ext uri="{FF2B5EF4-FFF2-40B4-BE49-F238E27FC236}">
                <a16:creationId xmlns:a16="http://schemas.microsoft.com/office/drawing/2014/main" xmlns="" id="{1BFCA802-3100-AB46-A99A-24FC5F58FC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xmlns="" id="{0E1DB1BE-51A9-F041-A5F1-2CBDD0C85BDE}"/>
              </a:ext>
            </a:extLst>
          </p:cNvPr>
          <p:cNvPicPr>
            <a:picLocks noChangeAspect="1"/>
          </p:cNvPicPr>
          <p:nvPr userDrawn="1"/>
        </p:nvPicPr>
        <p:blipFill>
          <a:blip r:embed="rId13"/>
          <a:srcRect/>
          <a:stretch/>
        </p:blipFill>
        <p:spPr>
          <a:xfrm>
            <a:off x="9972922" y="6066606"/>
            <a:ext cx="1993437" cy="656661"/>
          </a:xfrm>
          <a:prstGeom prst="rect">
            <a:avLst/>
          </a:prstGeom>
        </p:spPr>
      </p:pic>
    </p:spTree>
    <p:extLst>
      <p:ext uri="{BB962C8B-B14F-4D97-AF65-F5344CB8AC3E}">
        <p14:creationId xmlns:p14="http://schemas.microsoft.com/office/powerpoint/2010/main" val="1594358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g"/><Relationship Id="rId3" Type="http://schemas.openxmlformats.org/officeDocument/2006/relationships/image" Target="../media/image2.jpg"/><Relationship Id="rId7" Type="http://schemas.openxmlformats.org/officeDocument/2006/relationships/image" Target="../media/image29.jpg"/><Relationship Id="rId12" Type="http://schemas.openxmlformats.org/officeDocument/2006/relationships/image" Target="../media/image34.jp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3.png"/><Relationship Id="rId9" Type="http://schemas.openxmlformats.org/officeDocument/2006/relationships/image" Target="../media/image31.jpg"/><Relationship Id="rId1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18" Type="http://schemas.openxmlformats.org/officeDocument/2006/relationships/image" Target="../media/image59.jpg"/><Relationship Id="rId3" Type="http://schemas.openxmlformats.org/officeDocument/2006/relationships/image" Target="../media/image3.png"/><Relationship Id="rId7" Type="http://schemas.openxmlformats.org/officeDocument/2006/relationships/image" Target="../media/image48.jpg"/><Relationship Id="rId12" Type="http://schemas.openxmlformats.org/officeDocument/2006/relationships/image" Target="../media/image53.jpg"/><Relationship Id="rId17" Type="http://schemas.openxmlformats.org/officeDocument/2006/relationships/image" Target="../media/image58.jpg"/><Relationship Id="rId2" Type="http://schemas.openxmlformats.org/officeDocument/2006/relationships/image" Target="../media/image2.jpg"/><Relationship Id="rId16" Type="http://schemas.openxmlformats.org/officeDocument/2006/relationships/image" Target="../media/image57.jpg"/><Relationship Id="rId1" Type="http://schemas.openxmlformats.org/officeDocument/2006/relationships/slideLayout" Target="../slideLayouts/slideLayout1.xml"/><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46.jpg"/><Relationship Id="rId15" Type="http://schemas.openxmlformats.org/officeDocument/2006/relationships/image" Target="../media/image56.jpg"/><Relationship Id="rId10" Type="http://schemas.openxmlformats.org/officeDocument/2006/relationships/image" Target="../media/image51.jpg"/><Relationship Id="rId19" Type="http://schemas.openxmlformats.org/officeDocument/2006/relationships/image" Target="../media/image60.jpg"/><Relationship Id="rId4" Type="http://schemas.openxmlformats.org/officeDocument/2006/relationships/image" Target="../media/image45.jpg"/><Relationship Id="rId9" Type="http://schemas.openxmlformats.org/officeDocument/2006/relationships/image" Target="../media/image50.jpg"/><Relationship Id="rId1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e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544D26-02D1-BBA1-4D91-11AD368C1175}"/>
              </a:ext>
            </a:extLst>
          </p:cNvPr>
          <p:cNvSpPr>
            <a:spLocks noGrp="1"/>
          </p:cNvSpPr>
          <p:nvPr>
            <p:ph type="ctrTitle"/>
          </p:nvPr>
        </p:nvSpPr>
        <p:spPr>
          <a:xfrm>
            <a:off x="1524000" y="753368"/>
            <a:ext cx="9144000" cy="2387600"/>
          </a:xfrm>
        </p:spPr>
        <p:txBody>
          <a:bodyPr>
            <a:normAutofit fontScale="90000"/>
          </a:bodyPr>
          <a:lstStyle/>
          <a:p>
            <a:r>
              <a:rPr lang="en-CA" b="1" dirty="0"/>
              <a:t>A Simple Multi-Borehole Resistivity Method for Small to Large Scale 3D Imaging.</a:t>
            </a:r>
          </a:p>
        </p:txBody>
      </p:sp>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2901719" y="3471340"/>
            <a:ext cx="6624736" cy="2952328"/>
          </a:xfrm>
        </p:spPr>
        <p:txBody>
          <a:bodyPr>
            <a:normAutofit fontScale="92500" lnSpcReduction="10000"/>
          </a:bodyPr>
          <a:lstStyle/>
          <a:p>
            <a:pPr marL="457200" indent="-457200" algn="l">
              <a:buAutoNum type="arabicParenR"/>
            </a:pPr>
            <a:r>
              <a:rPr lang="en-CA" sz="3200" dirty="0"/>
              <a:t>The Method</a:t>
            </a:r>
          </a:p>
          <a:p>
            <a:pPr marL="914400" lvl="1" indent="-457200" algn="l">
              <a:buFont typeface="Arial" panose="020B0604020202020204" pitchFamily="34" charset="0"/>
              <a:buChar char="•"/>
            </a:pPr>
            <a:r>
              <a:rPr lang="en-CA" sz="2800" dirty="0"/>
              <a:t>Conceptual Sketch</a:t>
            </a:r>
          </a:p>
          <a:p>
            <a:pPr marL="914400" lvl="1" indent="-457200" algn="l">
              <a:buFont typeface="Arial" panose="020B0604020202020204" pitchFamily="34" charset="0"/>
              <a:buChar char="•"/>
            </a:pPr>
            <a:r>
              <a:rPr lang="en-CA" sz="2800" dirty="0" smtClean="0"/>
              <a:t>Description</a:t>
            </a:r>
          </a:p>
          <a:p>
            <a:pPr marL="457200" indent="-457200" algn="l">
              <a:buAutoNum type="arabicParenR"/>
            </a:pPr>
            <a:r>
              <a:rPr lang="en-CA" sz="3200" dirty="0" smtClean="0"/>
              <a:t>In Practice</a:t>
            </a:r>
          </a:p>
          <a:p>
            <a:pPr marL="914400" lvl="1" indent="-457200" algn="l">
              <a:buFont typeface="Arial" panose="020B0604020202020204" pitchFamily="34" charset="0"/>
              <a:buChar char="•"/>
            </a:pPr>
            <a:r>
              <a:rPr lang="en-CA" sz="2800" dirty="0" smtClean="0"/>
              <a:t>Small Scale: void detection</a:t>
            </a:r>
          </a:p>
          <a:p>
            <a:pPr marL="914400" lvl="1" indent="-457200" algn="l">
              <a:buFont typeface="Arial" panose="020B0604020202020204" pitchFamily="34" charset="0"/>
              <a:buChar char="•"/>
            </a:pPr>
            <a:r>
              <a:rPr lang="en-CA" sz="2800" dirty="0" smtClean="0"/>
              <a:t>Medium Scale: bedrock characterization </a:t>
            </a:r>
          </a:p>
          <a:p>
            <a:pPr marL="914400" lvl="1" indent="-457200" algn="l">
              <a:buFont typeface="Arial" panose="020B0604020202020204" pitchFamily="34" charset="0"/>
              <a:buChar char="•"/>
            </a:pPr>
            <a:r>
              <a:rPr lang="en-CA" sz="2800" dirty="0" smtClean="0"/>
              <a:t>Large Scale: mineral exploration</a:t>
            </a:r>
            <a:endParaRPr lang="en-CA" sz="2800" dirty="0"/>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spTree>
    <p:extLst>
      <p:ext uri="{BB962C8B-B14F-4D97-AF65-F5344CB8AC3E}">
        <p14:creationId xmlns:p14="http://schemas.microsoft.com/office/powerpoint/2010/main" val="2904170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714691" y="885092"/>
            <a:ext cx="11043556" cy="1247764"/>
          </a:xfrm>
        </p:spPr>
        <p:txBody>
          <a:bodyPr>
            <a:noAutofit/>
          </a:bodyPr>
          <a:lstStyle/>
          <a:p>
            <a:pPr marL="342900" indent="-342900" algn="l">
              <a:buFont typeface="Arial" panose="020B0604020202020204" pitchFamily="34" charset="0"/>
              <a:buChar char="•"/>
            </a:pPr>
            <a:r>
              <a:rPr lang="en-US" sz="2200" dirty="0"/>
              <a:t>The purpose of the work was to map subsurface anomalies under a waterway floor and monoliths/walls that could result from voids or bedrock variations.</a:t>
            </a:r>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4" name="Picture 3">
            <a:extLst>
              <a:ext uri="{FF2B5EF4-FFF2-40B4-BE49-F238E27FC236}">
                <a16:creationId xmlns:a16="http://schemas.microsoft.com/office/drawing/2014/main" xmlns="" id="{A2BD6DD9-AFCA-4C42-36F9-BF33B6ADA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680" y="1765482"/>
            <a:ext cx="5507932" cy="4996825"/>
          </a:xfrm>
          <a:prstGeom prst="rect">
            <a:avLst/>
          </a:prstGeom>
        </p:spPr>
      </p:pic>
    </p:spTree>
    <p:extLst>
      <p:ext uri="{BB962C8B-B14F-4D97-AF65-F5344CB8AC3E}">
        <p14:creationId xmlns:p14="http://schemas.microsoft.com/office/powerpoint/2010/main" val="1199742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304384" y="910888"/>
            <a:ext cx="11887616" cy="829004"/>
          </a:xfrm>
        </p:spPr>
        <p:txBody>
          <a:bodyPr>
            <a:noAutofit/>
          </a:bodyPr>
          <a:lstStyle/>
          <a:p>
            <a:pPr marL="342900" indent="-342900" algn="l">
              <a:buFont typeface="Arial" panose="020B0604020202020204" pitchFamily="34" charset="0"/>
              <a:buChar char="•"/>
            </a:pPr>
            <a:r>
              <a:rPr lang="en-US" sz="2200" dirty="0"/>
              <a:t>Twenty-six (26) borehole pairs were logged. Access to the land boreholes (i.e., 1A, 2A, 3, 4) was by truck and access to the marine holes (i.e., 5, 6A, 7, 8, 9, 10) was by crane, boat and barge.</a:t>
            </a:r>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7" name="Picture 6">
            <a:extLst>
              <a:ext uri="{FF2B5EF4-FFF2-40B4-BE49-F238E27FC236}">
                <a16:creationId xmlns:a16="http://schemas.microsoft.com/office/drawing/2014/main" xmlns="" id="{0F83D58D-8697-A696-4F0E-01E23985D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680" y="1772816"/>
            <a:ext cx="5472608" cy="4964779"/>
          </a:xfrm>
          <a:prstGeom prst="rect">
            <a:avLst/>
          </a:prstGeom>
        </p:spPr>
      </p:pic>
      <p:sp>
        <p:nvSpPr>
          <p:cNvPr id="8" name="TextBox 7">
            <a:extLst>
              <a:ext uri="{FF2B5EF4-FFF2-40B4-BE49-F238E27FC236}">
                <a16:creationId xmlns:a16="http://schemas.microsoft.com/office/drawing/2014/main" xmlns="" id="{B9BA0C0A-F2F0-B0AE-913F-6AF5EF351651}"/>
              </a:ext>
            </a:extLst>
          </p:cNvPr>
          <p:cNvSpPr txBox="1"/>
          <p:nvPr/>
        </p:nvSpPr>
        <p:spPr>
          <a:xfrm>
            <a:off x="8796299" y="2780928"/>
            <a:ext cx="2844317" cy="2462213"/>
          </a:xfrm>
          <a:prstGeom prst="rect">
            <a:avLst/>
          </a:prstGeom>
          <a:noFill/>
        </p:spPr>
        <p:txBody>
          <a:bodyPr wrap="square" rtlCol="0">
            <a:spAutoFit/>
          </a:bodyPr>
          <a:lstStyle/>
          <a:p>
            <a:pPr marL="285750" indent="-285750">
              <a:buFontTx/>
              <a:buChar char="-"/>
            </a:pPr>
            <a:r>
              <a:rPr lang="en-CA" sz="2200" dirty="0"/>
              <a:t>Anchor-hole set at 4m intervals,</a:t>
            </a:r>
          </a:p>
          <a:p>
            <a:pPr marL="285750" indent="-285750">
              <a:buFontTx/>
              <a:buChar char="-"/>
            </a:pPr>
            <a:r>
              <a:rPr lang="en-CA" sz="2200" dirty="0"/>
              <a:t>Paired-hole read at 1m intervals,</a:t>
            </a:r>
          </a:p>
          <a:p>
            <a:pPr marL="285750" indent="-285750">
              <a:buFontTx/>
              <a:buChar char="-"/>
            </a:pPr>
            <a:r>
              <a:rPr lang="en-CA" sz="2200" dirty="0"/>
              <a:t>C1-C2 = ~500m apart.</a:t>
            </a:r>
          </a:p>
          <a:p>
            <a:pPr marL="285750" indent="-285750">
              <a:buFontTx/>
              <a:buChar char="-"/>
            </a:pPr>
            <a:r>
              <a:rPr lang="en-CA" sz="2200" dirty="0"/>
              <a:t>Tx = 2.3 A.</a:t>
            </a:r>
          </a:p>
        </p:txBody>
      </p:sp>
      <p:pic>
        <p:nvPicPr>
          <p:cNvPr id="10" name="Picture 9">
            <a:extLst>
              <a:ext uri="{FF2B5EF4-FFF2-40B4-BE49-F238E27FC236}">
                <a16:creationId xmlns:a16="http://schemas.microsoft.com/office/drawing/2014/main" xmlns="" id="{01E36396-1566-C853-9E08-3A2ABD5A4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81" y="1772816"/>
            <a:ext cx="2592288" cy="1944216"/>
          </a:xfrm>
          <a:prstGeom prst="rect">
            <a:avLst/>
          </a:prstGeom>
        </p:spPr>
      </p:pic>
      <p:pic>
        <p:nvPicPr>
          <p:cNvPr id="14" name="Picture 13">
            <a:extLst>
              <a:ext uri="{FF2B5EF4-FFF2-40B4-BE49-F238E27FC236}">
                <a16:creationId xmlns:a16="http://schemas.microsoft.com/office/drawing/2014/main" xmlns="" id="{9BD8EFA8-5236-C5E2-D2F3-D745C0257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415" y="4752110"/>
            <a:ext cx="2624254" cy="1968191"/>
          </a:xfrm>
          <a:prstGeom prst="rect">
            <a:avLst/>
          </a:prstGeom>
        </p:spPr>
      </p:pic>
    </p:spTree>
    <p:extLst>
      <p:ext uri="{BB962C8B-B14F-4D97-AF65-F5344CB8AC3E}">
        <p14:creationId xmlns:p14="http://schemas.microsoft.com/office/powerpoint/2010/main" val="73682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EE291969-3E63-A026-BEAB-53896520E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6601" y="2996952"/>
            <a:ext cx="2762473" cy="1878482"/>
          </a:xfrm>
          <a:prstGeom prst="rect">
            <a:avLst/>
          </a:prstGeom>
        </p:spPr>
      </p:pic>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4"/>
          <a:stretch>
            <a:fillRect/>
          </a:stretch>
        </p:blipFill>
        <p:spPr>
          <a:xfrm>
            <a:off x="10788384" y="375601"/>
            <a:ext cx="1505843" cy="329213"/>
          </a:xfrm>
          <a:prstGeom prst="rect">
            <a:avLst/>
          </a:prstGeom>
        </p:spPr>
      </p:pic>
      <p:pic>
        <p:nvPicPr>
          <p:cNvPr id="54" name="Picture 53">
            <a:extLst>
              <a:ext uri="{FF2B5EF4-FFF2-40B4-BE49-F238E27FC236}">
                <a16:creationId xmlns:a16="http://schemas.microsoft.com/office/drawing/2014/main" xmlns="" id="{D98F6B30-74CB-EEF9-B2A5-2846C4E14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80" y="2132856"/>
            <a:ext cx="2855640" cy="1443002"/>
          </a:xfrm>
          <a:prstGeom prst="rect">
            <a:avLst/>
          </a:prstGeom>
        </p:spPr>
      </p:pic>
      <p:pic>
        <p:nvPicPr>
          <p:cNvPr id="56" name="Picture 55">
            <a:extLst>
              <a:ext uri="{FF2B5EF4-FFF2-40B4-BE49-F238E27FC236}">
                <a16:creationId xmlns:a16="http://schemas.microsoft.com/office/drawing/2014/main" xmlns="" id="{D75A1C72-439D-3B34-03C6-5CE1140D7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6436" y="2132856"/>
            <a:ext cx="2855640" cy="1448031"/>
          </a:xfrm>
          <a:prstGeom prst="rect">
            <a:avLst/>
          </a:prstGeom>
        </p:spPr>
      </p:pic>
      <p:pic>
        <p:nvPicPr>
          <p:cNvPr id="58" name="Picture 57">
            <a:extLst>
              <a:ext uri="{FF2B5EF4-FFF2-40B4-BE49-F238E27FC236}">
                <a16:creationId xmlns:a16="http://schemas.microsoft.com/office/drawing/2014/main" xmlns="" id="{30F5431F-B385-2F53-0E0F-A060D1750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3215" y="2138845"/>
            <a:ext cx="2835148" cy="1437013"/>
          </a:xfrm>
          <a:prstGeom prst="rect">
            <a:avLst/>
          </a:prstGeom>
        </p:spPr>
      </p:pic>
      <p:pic>
        <p:nvPicPr>
          <p:cNvPr id="60" name="Picture 59">
            <a:extLst>
              <a:ext uri="{FF2B5EF4-FFF2-40B4-BE49-F238E27FC236}">
                <a16:creationId xmlns:a16="http://schemas.microsoft.com/office/drawing/2014/main" xmlns="" id="{DA282D53-DCEC-CF72-A97F-CFC567E25C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062" y="3735658"/>
            <a:ext cx="2844111" cy="1455329"/>
          </a:xfrm>
          <a:prstGeom prst="rect">
            <a:avLst/>
          </a:prstGeom>
        </p:spPr>
      </p:pic>
      <p:pic>
        <p:nvPicPr>
          <p:cNvPr id="62" name="Picture 61">
            <a:extLst>
              <a:ext uri="{FF2B5EF4-FFF2-40B4-BE49-F238E27FC236}">
                <a16:creationId xmlns:a16="http://schemas.microsoft.com/office/drawing/2014/main" xmlns="" id="{A87279CA-B4DD-4971-4C36-6FCAD8470C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4490" y="3718250"/>
            <a:ext cx="2939533" cy="1475711"/>
          </a:xfrm>
          <a:prstGeom prst="rect">
            <a:avLst/>
          </a:prstGeom>
        </p:spPr>
      </p:pic>
      <p:pic>
        <p:nvPicPr>
          <p:cNvPr id="64" name="Picture 63">
            <a:extLst>
              <a:ext uri="{FF2B5EF4-FFF2-40B4-BE49-F238E27FC236}">
                <a16:creationId xmlns:a16="http://schemas.microsoft.com/office/drawing/2014/main" xmlns="" id="{A33A6FDE-1FCE-BD5D-F375-34731691DC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6955" y="3645024"/>
            <a:ext cx="2937059" cy="1489359"/>
          </a:xfrm>
          <a:prstGeom prst="rect">
            <a:avLst/>
          </a:prstGeom>
        </p:spPr>
      </p:pic>
      <p:pic>
        <p:nvPicPr>
          <p:cNvPr id="66" name="Picture 65">
            <a:extLst>
              <a:ext uri="{FF2B5EF4-FFF2-40B4-BE49-F238E27FC236}">
                <a16:creationId xmlns:a16="http://schemas.microsoft.com/office/drawing/2014/main" xmlns="" id="{C9E4452E-006C-C4A3-022A-DC4A9CD848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910" y="5286622"/>
            <a:ext cx="2844111" cy="1429952"/>
          </a:xfrm>
          <a:prstGeom prst="rect">
            <a:avLst/>
          </a:prstGeom>
        </p:spPr>
      </p:pic>
      <p:pic>
        <p:nvPicPr>
          <p:cNvPr id="68" name="Picture 67">
            <a:extLst>
              <a:ext uri="{FF2B5EF4-FFF2-40B4-BE49-F238E27FC236}">
                <a16:creationId xmlns:a16="http://schemas.microsoft.com/office/drawing/2014/main" xmlns="" id="{780316C6-152A-F757-E176-78706DF0A6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020" y="5289330"/>
            <a:ext cx="3032474" cy="1529288"/>
          </a:xfrm>
          <a:prstGeom prst="rect">
            <a:avLst/>
          </a:prstGeom>
        </p:spPr>
      </p:pic>
      <p:pic>
        <p:nvPicPr>
          <p:cNvPr id="70" name="Picture 69">
            <a:extLst>
              <a:ext uri="{FF2B5EF4-FFF2-40B4-BE49-F238E27FC236}">
                <a16:creationId xmlns:a16="http://schemas.microsoft.com/office/drawing/2014/main" xmlns="" id="{8FAC5422-39D7-3E35-E1B1-64609C3A67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000" y="5286622"/>
            <a:ext cx="3041669" cy="1529288"/>
          </a:xfrm>
          <a:prstGeom prst="rect">
            <a:avLst/>
          </a:prstGeom>
        </p:spPr>
      </p:pic>
      <p:pic>
        <p:nvPicPr>
          <p:cNvPr id="72" name="Picture 71">
            <a:extLst>
              <a:ext uri="{FF2B5EF4-FFF2-40B4-BE49-F238E27FC236}">
                <a16:creationId xmlns:a16="http://schemas.microsoft.com/office/drawing/2014/main" xmlns="" id="{AC4365DA-DEDF-0BFD-7A37-4845B518299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3712" y="175916"/>
            <a:ext cx="3353024" cy="1714139"/>
          </a:xfrm>
          <a:prstGeom prst="rect">
            <a:avLst/>
          </a:prstGeom>
        </p:spPr>
      </p:pic>
    </p:spTree>
    <p:extLst>
      <p:ext uri="{BB962C8B-B14F-4D97-AF65-F5344CB8AC3E}">
        <p14:creationId xmlns:p14="http://schemas.microsoft.com/office/powerpoint/2010/main" val="661229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A6E3E43-661A-D758-AA8C-6E8407E19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2628"/>
            <a:ext cx="12192000" cy="5252743"/>
          </a:xfrm>
          <a:prstGeom prst="rect">
            <a:avLst/>
          </a:prstGeom>
        </p:spPr>
      </p:pic>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815752" y="836712"/>
            <a:ext cx="10772346" cy="1521927"/>
          </a:xfrm>
        </p:spPr>
        <p:txBody>
          <a:bodyPr>
            <a:normAutofit fontScale="92500" lnSpcReduction="10000"/>
          </a:bodyPr>
          <a:lstStyle/>
          <a:p>
            <a:pPr marL="342900" indent="-342900" algn="l">
              <a:buFont typeface="Arial" panose="020B0604020202020204" pitchFamily="34" charset="0"/>
              <a:buChar char="•"/>
            </a:pPr>
            <a:r>
              <a:rPr lang="en-US" dirty="0"/>
              <a:t>The purpose of the work was to map trends and zones in 3D at a NW Ontario gold exploration project</a:t>
            </a:r>
          </a:p>
          <a:p>
            <a:pPr marL="800100" lvl="1" indent="-342900" algn="l">
              <a:buFont typeface="Arial" panose="020B0604020202020204" pitchFamily="34" charset="0"/>
              <a:buChar char="•"/>
            </a:pPr>
            <a:r>
              <a:rPr lang="en-US" sz="2200" dirty="0"/>
              <a:t>Anchor-hole at 50m or 100m intervals, Paired-hole at 5m, 10m, 20m and 30m intervals,</a:t>
            </a:r>
          </a:p>
          <a:p>
            <a:pPr marL="800100" lvl="1" indent="-342900" algn="l">
              <a:buFont typeface="Arial" panose="020B0604020202020204" pitchFamily="34" charset="0"/>
              <a:buChar char="•"/>
            </a:pPr>
            <a:r>
              <a:rPr lang="en-US" sz="2200" dirty="0"/>
              <a:t>Transmitter at just over 2 Amps,</a:t>
            </a:r>
          </a:p>
          <a:p>
            <a:pPr marL="800100" lvl="1" indent="-342900" algn="l">
              <a:buFont typeface="Arial" panose="020B0604020202020204" pitchFamily="34" charset="0"/>
              <a:buChar char="•"/>
            </a:pPr>
            <a:r>
              <a:rPr lang="en-US" sz="2200" dirty="0"/>
              <a:t>C1-C2 = 2 km apart.</a:t>
            </a:r>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4"/>
          <a:stretch>
            <a:fillRect/>
          </a:stretch>
        </p:blipFill>
        <p:spPr>
          <a:xfrm>
            <a:off x="10788384" y="375601"/>
            <a:ext cx="1505843" cy="329213"/>
          </a:xfrm>
          <a:prstGeom prst="rect">
            <a:avLst/>
          </a:prstGeom>
        </p:spPr>
      </p:pic>
      <p:sp>
        <p:nvSpPr>
          <p:cNvPr id="8" name="TextBox 7">
            <a:extLst>
              <a:ext uri="{FF2B5EF4-FFF2-40B4-BE49-F238E27FC236}">
                <a16:creationId xmlns:a16="http://schemas.microsoft.com/office/drawing/2014/main" xmlns="" id="{30CBDFEB-7222-ACE5-3E36-E380740E7EF5}"/>
              </a:ext>
            </a:extLst>
          </p:cNvPr>
          <p:cNvSpPr txBox="1"/>
          <p:nvPr/>
        </p:nvSpPr>
        <p:spPr>
          <a:xfrm>
            <a:off x="9520015" y="3042303"/>
            <a:ext cx="2671985" cy="2462213"/>
          </a:xfrm>
          <a:prstGeom prst="rect">
            <a:avLst/>
          </a:prstGeom>
          <a:noFill/>
        </p:spPr>
        <p:txBody>
          <a:bodyPr wrap="square" rtlCol="0">
            <a:spAutoFit/>
          </a:bodyPr>
          <a:lstStyle/>
          <a:p>
            <a:r>
              <a:rPr lang="en-US" sz="1400" dirty="0"/>
              <a:t>9 BH Pairs:</a:t>
            </a:r>
          </a:p>
          <a:p>
            <a:endParaRPr lang="en-US" sz="1400" dirty="0"/>
          </a:p>
          <a:p>
            <a:r>
              <a:rPr lang="en-US" sz="1400" dirty="0"/>
              <a:t>SD-18-241 and SD-18-243A</a:t>
            </a:r>
          </a:p>
          <a:p>
            <a:r>
              <a:rPr lang="en-US" sz="1400" dirty="0"/>
              <a:t>SD-18-241 and SD-15-20</a:t>
            </a:r>
          </a:p>
          <a:p>
            <a:r>
              <a:rPr lang="en-US" sz="1400" dirty="0"/>
              <a:t>SD-18-241 and SD-15-21</a:t>
            </a:r>
          </a:p>
          <a:p>
            <a:r>
              <a:rPr lang="en-US" sz="1400" dirty="0"/>
              <a:t>SD-18-243A and SD-18-255</a:t>
            </a:r>
          </a:p>
          <a:p>
            <a:r>
              <a:rPr lang="en-US" sz="1400" dirty="0"/>
              <a:t>SD-18-250 and SD-20-289</a:t>
            </a:r>
          </a:p>
          <a:p>
            <a:r>
              <a:rPr lang="en-US" sz="1400" dirty="0"/>
              <a:t>SD-18-255 and SD-20-285A</a:t>
            </a:r>
          </a:p>
          <a:p>
            <a:r>
              <a:rPr lang="en-US" sz="1400" dirty="0"/>
              <a:t>SD-18-255 and SD-20-287</a:t>
            </a:r>
          </a:p>
          <a:p>
            <a:r>
              <a:rPr lang="en-US" sz="1400" dirty="0"/>
              <a:t>SD-20-287 and SD-20-289</a:t>
            </a:r>
          </a:p>
          <a:p>
            <a:r>
              <a:rPr lang="en-US" sz="1400" dirty="0"/>
              <a:t>SD-20-289 and SD-20-285A</a:t>
            </a:r>
            <a:endParaRPr lang="en-CA" sz="1400" dirty="0"/>
          </a:p>
        </p:txBody>
      </p:sp>
    </p:spTree>
    <p:extLst>
      <p:ext uri="{BB962C8B-B14F-4D97-AF65-F5344CB8AC3E}">
        <p14:creationId xmlns:p14="http://schemas.microsoft.com/office/powerpoint/2010/main" val="3499872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815752" y="836712"/>
            <a:ext cx="10560496" cy="1224136"/>
          </a:xfrm>
        </p:spPr>
        <p:txBody>
          <a:bodyPr>
            <a:normAutofit/>
          </a:bodyPr>
          <a:lstStyle/>
          <a:p>
            <a:pPr marL="342900" indent="-342900" algn="l">
              <a:buFont typeface="Arial" panose="020B0604020202020204" pitchFamily="34" charset="0"/>
              <a:buChar char="•"/>
            </a:pPr>
            <a:r>
              <a:rPr lang="en-US" dirty="0"/>
              <a:t>‘Minto B Shear Zone’ corresponds with a resistivity low (left image) and chargeability high trend (right image).</a:t>
            </a:r>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12" name="Picture 11">
            <a:extLst>
              <a:ext uri="{FF2B5EF4-FFF2-40B4-BE49-F238E27FC236}">
                <a16:creationId xmlns:a16="http://schemas.microsoft.com/office/drawing/2014/main" xmlns="" id="{46FE26EE-20D7-4993-97BE-10DA5AA93BF7}"/>
              </a:ext>
            </a:extLst>
          </p:cNvPr>
          <p:cNvPicPr>
            <a:picLocks noChangeAspect="1"/>
          </p:cNvPicPr>
          <p:nvPr/>
        </p:nvPicPr>
        <p:blipFill>
          <a:blip r:embed="rId4"/>
          <a:stretch>
            <a:fillRect/>
          </a:stretch>
        </p:blipFill>
        <p:spPr>
          <a:xfrm>
            <a:off x="263352" y="2192746"/>
            <a:ext cx="5021278" cy="3781781"/>
          </a:xfrm>
          <a:prstGeom prst="rect">
            <a:avLst/>
          </a:prstGeom>
        </p:spPr>
      </p:pic>
      <p:pic>
        <p:nvPicPr>
          <p:cNvPr id="14" name="Picture 13">
            <a:extLst>
              <a:ext uri="{FF2B5EF4-FFF2-40B4-BE49-F238E27FC236}">
                <a16:creationId xmlns:a16="http://schemas.microsoft.com/office/drawing/2014/main" xmlns="" id="{9D3D1D7A-2AEB-0AD8-A68E-BCF76A598262}"/>
              </a:ext>
            </a:extLst>
          </p:cNvPr>
          <p:cNvPicPr>
            <a:picLocks noChangeAspect="1"/>
          </p:cNvPicPr>
          <p:nvPr/>
        </p:nvPicPr>
        <p:blipFill>
          <a:blip r:embed="rId5"/>
          <a:stretch>
            <a:fillRect/>
          </a:stretch>
        </p:blipFill>
        <p:spPr>
          <a:xfrm>
            <a:off x="5870889" y="2420888"/>
            <a:ext cx="6376564" cy="2830808"/>
          </a:xfrm>
          <a:prstGeom prst="rect">
            <a:avLst/>
          </a:prstGeom>
        </p:spPr>
      </p:pic>
      <p:pic>
        <p:nvPicPr>
          <p:cNvPr id="4" name="Picture 3">
            <a:extLst>
              <a:ext uri="{FF2B5EF4-FFF2-40B4-BE49-F238E27FC236}">
                <a16:creationId xmlns:a16="http://schemas.microsoft.com/office/drawing/2014/main" xmlns="" id="{22905450-1CA6-6EA4-3CBE-70591BE845FC}"/>
              </a:ext>
            </a:extLst>
          </p:cNvPr>
          <p:cNvPicPr>
            <a:picLocks noChangeAspect="1"/>
          </p:cNvPicPr>
          <p:nvPr/>
        </p:nvPicPr>
        <p:blipFill>
          <a:blip r:embed="rId6"/>
          <a:stretch>
            <a:fillRect/>
          </a:stretch>
        </p:blipFill>
        <p:spPr>
          <a:xfrm>
            <a:off x="10517367" y="3950291"/>
            <a:ext cx="1023938" cy="1238251"/>
          </a:xfrm>
          <a:prstGeom prst="rect">
            <a:avLst/>
          </a:prstGeom>
        </p:spPr>
      </p:pic>
      <p:pic>
        <p:nvPicPr>
          <p:cNvPr id="8" name="Picture 7">
            <a:extLst>
              <a:ext uri="{FF2B5EF4-FFF2-40B4-BE49-F238E27FC236}">
                <a16:creationId xmlns:a16="http://schemas.microsoft.com/office/drawing/2014/main" xmlns="" id="{4AB617FB-8461-4901-D866-E12AFB091E9C}"/>
              </a:ext>
            </a:extLst>
          </p:cNvPr>
          <p:cNvPicPr>
            <a:picLocks noChangeAspect="1"/>
          </p:cNvPicPr>
          <p:nvPr/>
        </p:nvPicPr>
        <p:blipFill>
          <a:blip r:embed="rId7"/>
          <a:stretch>
            <a:fillRect/>
          </a:stretch>
        </p:blipFill>
        <p:spPr>
          <a:xfrm>
            <a:off x="266918" y="4828374"/>
            <a:ext cx="1257604" cy="1278052"/>
          </a:xfrm>
          <a:prstGeom prst="rect">
            <a:avLst/>
          </a:prstGeom>
        </p:spPr>
      </p:pic>
    </p:spTree>
    <p:extLst>
      <p:ext uri="{BB962C8B-B14F-4D97-AF65-F5344CB8AC3E}">
        <p14:creationId xmlns:p14="http://schemas.microsoft.com/office/powerpoint/2010/main" val="37753723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7B04395-7193-0481-7F96-B8B6E62FEA14}"/>
              </a:ext>
            </a:extLst>
          </p:cNvPr>
          <p:cNvPicPr>
            <a:picLocks noChangeAspect="1"/>
          </p:cNvPicPr>
          <p:nvPr/>
        </p:nvPicPr>
        <p:blipFill>
          <a:blip r:embed="rId2"/>
          <a:stretch>
            <a:fillRect/>
          </a:stretch>
        </p:blipFill>
        <p:spPr>
          <a:xfrm>
            <a:off x="6452629" y="1448780"/>
            <a:ext cx="4056866" cy="4605735"/>
          </a:xfrm>
          <a:prstGeom prst="rect">
            <a:avLst/>
          </a:prstGeom>
        </p:spPr>
      </p:pic>
      <p:pic>
        <p:nvPicPr>
          <p:cNvPr id="4" name="Picture 3">
            <a:extLst>
              <a:ext uri="{FF2B5EF4-FFF2-40B4-BE49-F238E27FC236}">
                <a16:creationId xmlns:a16="http://schemas.microsoft.com/office/drawing/2014/main" xmlns="" id="{85E4B6EC-C52D-7D41-6008-773DB0A21105}"/>
              </a:ext>
            </a:extLst>
          </p:cNvPr>
          <p:cNvPicPr>
            <a:picLocks noChangeAspect="1"/>
          </p:cNvPicPr>
          <p:nvPr/>
        </p:nvPicPr>
        <p:blipFill>
          <a:blip r:embed="rId3"/>
          <a:stretch>
            <a:fillRect/>
          </a:stretch>
        </p:blipFill>
        <p:spPr>
          <a:xfrm>
            <a:off x="2211869" y="1448780"/>
            <a:ext cx="4111352" cy="4865100"/>
          </a:xfrm>
          <a:prstGeom prst="rect">
            <a:avLst/>
          </a:prstGeom>
        </p:spPr>
      </p:pic>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815751" y="733096"/>
            <a:ext cx="10801625" cy="1224136"/>
          </a:xfrm>
        </p:spPr>
        <p:txBody>
          <a:bodyPr>
            <a:normAutofit/>
          </a:bodyPr>
          <a:lstStyle/>
          <a:p>
            <a:pPr marL="342900" indent="-342900" algn="l">
              <a:buFont typeface="Arial" panose="020B0604020202020204" pitchFamily="34" charset="0"/>
              <a:buChar char="•"/>
            </a:pPr>
            <a:r>
              <a:rPr lang="en-US" dirty="0"/>
              <a:t>‘Minto Mine South Shear Zone’; </a:t>
            </a:r>
            <a:r>
              <a:rPr lang="en-US" dirty="0" smtClean="0"/>
              <a:t>resistivity </a:t>
            </a:r>
            <a:r>
              <a:rPr lang="en-US" dirty="0"/>
              <a:t>voxel sliced further north on the left; </a:t>
            </a:r>
            <a:r>
              <a:rPr lang="en-US" dirty="0" smtClean="0"/>
              <a:t>indicates </a:t>
            </a:r>
            <a:r>
              <a:rPr lang="en-US" dirty="0"/>
              <a:t>a potential fold structure with limbs sandwiched around the shear zone.</a:t>
            </a:r>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5"/>
          <a:stretch>
            <a:fillRect/>
          </a:stretch>
        </p:blipFill>
        <p:spPr>
          <a:xfrm>
            <a:off x="10788384" y="375601"/>
            <a:ext cx="1505843" cy="329213"/>
          </a:xfrm>
          <a:prstGeom prst="rect">
            <a:avLst/>
          </a:prstGeom>
        </p:spPr>
      </p:pic>
      <p:pic>
        <p:nvPicPr>
          <p:cNvPr id="2" name="Picture 1">
            <a:extLst>
              <a:ext uri="{FF2B5EF4-FFF2-40B4-BE49-F238E27FC236}">
                <a16:creationId xmlns:a16="http://schemas.microsoft.com/office/drawing/2014/main" xmlns="" id="{7CD06A2E-1FE7-4AB8-90D8-A4FF346D0886}"/>
              </a:ext>
            </a:extLst>
          </p:cNvPr>
          <p:cNvPicPr>
            <a:picLocks noChangeAspect="1"/>
          </p:cNvPicPr>
          <p:nvPr/>
        </p:nvPicPr>
        <p:blipFill>
          <a:blip r:embed="rId6"/>
          <a:stretch>
            <a:fillRect/>
          </a:stretch>
        </p:blipFill>
        <p:spPr>
          <a:xfrm>
            <a:off x="9370569" y="3362368"/>
            <a:ext cx="1138926" cy="1157444"/>
          </a:xfrm>
          <a:prstGeom prst="rect">
            <a:avLst/>
          </a:prstGeom>
        </p:spPr>
      </p:pic>
      <p:pic>
        <p:nvPicPr>
          <p:cNvPr id="7" name="Picture 6">
            <a:extLst>
              <a:ext uri="{FF2B5EF4-FFF2-40B4-BE49-F238E27FC236}">
                <a16:creationId xmlns:a16="http://schemas.microsoft.com/office/drawing/2014/main" xmlns="" id="{7AD33E97-A028-E977-CC2D-47A1CBA5E74C}"/>
              </a:ext>
            </a:extLst>
          </p:cNvPr>
          <p:cNvPicPr>
            <a:picLocks noChangeAspect="1"/>
          </p:cNvPicPr>
          <p:nvPr/>
        </p:nvPicPr>
        <p:blipFill>
          <a:blip r:embed="rId6"/>
          <a:stretch>
            <a:fillRect/>
          </a:stretch>
        </p:blipFill>
        <p:spPr>
          <a:xfrm>
            <a:off x="4957074" y="3302608"/>
            <a:ext cx="1138926" cy="1157444"/>
          </a:xfrm>
          <a:prstGeom prst="rect">
            <a:avLst/>
          </a:prstGeom>
        </p:spPr>
      </p:pic>
    </p:spTree>
    <p:extLst>
      <p:ext uri="{BB962C8B-B14F-4D97-AF65-F5344CB8AC3E}">
        <p14:creationId xmlns:p14="http://schemas.microsoft.com/office/powerpoint/2010/main" val="505923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815752" y="836712"/>
            <a:ext cx="10972800" cy="1224136"/>
          </a:xfrm>
        </p:spPr>
        <p:txBody>
          <a:bodyPr>
            <a:normAutofit/>
          </a:bodyPr>
          <a:lstStyle/>
          <a:p>
            <a:pPr marL="342900" indent="-342900" algn="l">
              <a:buFont typeface="Arial" panose="020B0604020202020204" pitchFamily="34" charset="0"/>
              <a:buChar char="•"/>
            </a:pPr>
            <a:r>
              <a:rPr lang="en-US" dirty="0"/>
              <a:t>Three significant near-hole chargeability peaks were noted in the chargeability profile referenced to their borehole pairs displayed below </a:t>
            </a:r>
            <a:r>
              <a:rPr lang="en-US" sz="1800" dirty="0"/>
              <a:t>(source: </a:t>
            </a:r>
            <a:r>
              <a:rPr lang="en-US" sz="1800" dirty="0" err="1"/>
              <a:t>Mx_obs.gdb</a:t>
            </a:r>
            <a:r>
              <a:rPr lang="en-US" sz="1800" dirty="0"/>
              <a:t>).</a:t>
            </a:r>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10" name="Picture 9">
            <a:extLst>
              <a:ext uri="{FF2B5EF4-FFF2-40B4-BE49-F238E27FC236}">
                <a16:creationId xmlns:a16="http://schemas.microsoft.com/office/drawing/2014/main" xmlns="" id="{578DC626-31F2-6735-AF02-6B49B89ED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24" y="1628242"/>
            <a:ext cx="11788552" cy="4476710"/>
          </a:xfrm>
          <a:prstGeom prst="rect">
            <a:avLst/>
          </a:prstGeom>
        </p:spPr>
      </p:pic>
    </p:spTree>
    <p:extLst>
      <p:ext uri="{BB962C8B-B14F-4D97-AF65-F5344CB8AC3E}">
        <p14:creationId xmlns:p14="http://schemas.microsoft.com/office/powerpoint/2010/main" val="1030963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544D26-02D1-BBA1-4D91-11AD368C1175}"/>
              </a:ext>
            </a:extLst>
          </p:cNvPr>
          <p:cNvSpPr>
            <a:spLocks noGrp="1"/>
          </p:cNvSpPr>
          <p:nvPr>
            <p:ph type="ctrTitle"/>
          </p:nvPr>
        </p:nvSpPr>
        <p:spPr>
          <a:xfrm>
            <a:off x="1524000" y="722861"/>
            <a:ext cx="9828584" cy="877339"/>
          </a:xfrm>
        </p:spPr>
        <p:txBody>
          <a:bodyPr>
            <a:normAutofit fontScale="90000"/>
          </a:bodyPr>
          <a:lstStyle/>
          <a:p>
            <a:r>
              <a:rPr lang="en-CA" b="1" dirty="0"/>
              <a:t>The Future</a:t>
            </a:r>
          </a:p>
        </p:txBody>
      </p:sp>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1703512" y="2564904"/>
            <a:ext cx="9144000" cy="3701008"/>
          </a:xfrm>
        </p:spPr>
        <p:txBody>
          <a:bodyPr/>
          <a:lstStyle/>
          <a:p>
            <a:pPr marL="342900" indent="-342900" algn="l">
              <a:buFont typeface="Arial" panose="020B0604020202020204" pitchFamily="34" charset="0"/>
              <a:buChar char="•"/>
            </a:pPr>
            <a:r>
              <a:rPr lang="en-CA" dirty="0"/>
              <a:t>Multiple receiver dipoles for multiple borehole pairs read at the same time.</a:t>
            </a:r>
          </a:p>
          <a:p>
            <a:pPr marL="342900" indent="-342900" algn="l">
              <a:buFont typeface="Arial" panose="020B0604020202020204" pitchFamily="34" charset="0"/>
              <a:buChar char="•"/>
            </a:pPr>
            <a:r>
              <a:rPr lang="en-CA" dirty="0"/>
              <a:t>Automated ‘robots’ to operate the winch of each reading.</a:t>
            </a:r>
          </a:p>
          <a:p>
            <a:pPr marL="342900" indent="-342900" algn="l">
              <a:buFont typeface="Arial" panose="020B0604020202020204" pitchFamily="34" charset="0"/>
              <a:buChar char="•"/>
            </a:pPr>
            <a:r>
              <a:rPr lang="en-CA" dirty="0"/>
              <a:t>Customized software to receive these data and convert to preferred 3D Inversion modelling routines.</a:t>
            </a:r>
          </a:p>
          <a:p>
            <a:pPr marL="342900" indent="-342900" algn="l">
              <a:buFont typeface="Arial" panose="020B0604020202020204" pitchFamily="34" charset="0"/>
              <a:buChar char="•"/>
            </a:pPr>
            <a:r>
              <a:rPr lang="en-CA" dirty="0"/>
              <a:t>Quantitative Interpretation of near-borehole anomalies and effects</a:t>
            </a:r>
            <a:r>
              <a:rPr lang="en-CA" dirty="0" smtClean="0"/>
              <a:t>.</a:t>
            </a:r>
          </a:p>
          <a:p>
            <a:pPr marL="342900" indent="-342900" algn="l">
              <a:buFont typeface="Arial" panose="020B0604020202020204" pitchFamily="34" charset="0"/>
              <a:buChar char="•"/>
            </a:pPr>
            <a:r>
              <a:rPr lang="en-CA" dirty="0" smtClean="0"/>
              <a:t>Modeling various target scenarios: gold, base metals, etc.</a:t>
            </a:r>
            <a:endParaRPr lang="en-CA" dirty="0"/>
          </a:p>
          <a:p>
            <a:pPr marL="342900" indent="-342900" algn="l">
              <a:buFont typeface="Arial" panose="020B0604020202020204" pitchFamily="34" charset="0"/>
              <a:buChar char="•"/>
            </a:pPr>
            <a:endParaRPr lang="en-CA" dirty="0"/>
          </a:p>
          <a:p>
            <a:pPr marL="342900" indent="-342900" algn="l">
              <a:buFont typeface="Arial" panose="020B0604020202020204" pitchFamily="34" charset="0"/>
              <a:buChar char="•"/>
            </a:pPr>
            <a:endParaRPr lang="en-CA" dirty="0"/>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spTree>
    <p:extLst>
      <p:ext uri="{BB962C8B-B14F-4D97-AF65-F5344CB8AC3E}">
        <p14:creationId xmlns:p14="http://schemas.microsoft.com/office/powerpoint/2010/main" val="2499959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544D26-02D1-BBA1-4D91-11AD368C1175}"/>
              </a:ext>
            </a:extLst>
          </p:cNvPr>
          <p:cNvSpPr>
            <a:spLocks noGrp="1"/>
          </p:cNvSpPr>
          <p:nvPr>
            <p:ph type="ctrTitle"/>
          </p:nvPr>
        </p:nvSpPr>
        <p:spPr>
          <a:xfrm>
            <a:off x="1524000" y="722861"/>
            <a:ext cx="9828584" cy="877339"/>
          </a:xfrm>
        </p:spPr>
        <p:txBody>
          <a:bodyPr>
            <a:normAutofit fontScale="90000"/>
          </a:bodyPr>
          <a:lstStyle/>
          <a:p>
            <a:r>
              <a:rPr lang="en-CA" b="1" dirty="0"/>
              <a:t>The Future</a:t>
            </a:r>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spTree>
    <p:extLst>
      <p:ext uri="{BB962C8B-B14F-4D97-AF65-F5344CB8AC3E}">
        <p14:creationId xmlns:p14="http://schemas.microsoft.com/office/powerpoint/2010/main" val="396734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544D26-02D1-BBA1-4D91-11AD368C1175}"/>
              </a:ext>
            </a:extLst>
          </p:cNvPr>
          <p:cNvSpPr>
            <a:spLocks noGrp="1"/>
          </p:cNvSpPr>
          <p:nvPr>
            <p:ph type="ctrTitle"/>
          </p:nvPr>
        </p:nvSpPr>
        <p:spPr>
          <a:xfrm>
            <a:off x="1524000" y="722861"/>
            <a:ext cx="9828584" cy="877339"/>
          </a:xfrm>
        </p:spPr>
        <p:txBody>
          <a:bodyPr>
            <a:normAutofit fontScale="90000"/>
          </a:bodyPr>
          <a:lstStyle/>
          <a:p>
            <a:r>
              <a:rPr lang="en-CA" b="1" dirty="0"/>
              <a:t>The Future</a:t>
            </a:r>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sp>
        <p:nvSpPr>
          <p:cNvPr id="3" name="TextBox 2"/>
          <p:cNvSpPr txBox="1"/>
          <p:nvPr/>
        </p:nvSpPr>
        <p:spPr>
          <a:xfrm>
            <a:off x="1524000" y="818395"/>
            <a:ext cx="7889305" cy="1477328"/>
          </a:xfrm>
          <a:prstGeom prst="rect">
            <a:avLst/>
          </a:prstGeom>
          <a:noFill/>
        </p:spPr>
        <p:txBody>
          <a:bodyPr wrap="square" rtlCol="0">
            <a:spAutoFit/>
          </a:bodyPr>
          <a:lstStyle/>
          <a:p>
            <a:r>
              <a:rPr lang="en-US" dirty="0">
                <a:solidFill>
                  <a:schemeClr val="bg1"/>
                </a:solidFill>
              </a:rPr>
              <a:t>The Macassa mine, located in the Town of Kirkland Lake, Ontario, remains one of the highest gold grade mines in the world. Since its initial discovery in the area in 1911, gold has been a staple in the town’s history. Between 1905 and 1935, a multitude of mines opened in the area that produced collectively more than 23 million ounces of gold in the 20th century</a:t>
            </a:r>
            <a:r>
              <a:rPr lang="en-US" dirty="0" smtClean="0">
                <a:solidFill>
                  <a:schemeClr val="bg1"/>
                </a:solidFill>
              </a:rPr>
              <a:t>.</a:t>
            </a:r>
          </a:p>
        </p:txBody>
      </p:sp>
    </p:spTree>
    <p:extLst>
      <p:ext uri="{BB962C8B-B14F-4D97-AF65-F5344CB8AC3E}">
        <p14:creationId xmlns:p14="http://schemas.microsoft.com/office/powerpoint/2010/main" val="2948679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544D26-02D1-BBA1-4D91-11AD368C1175}"/>
              </a:ext>
            </a:extLst>
          </p:cNvPr>
          <p:cNvSpPr>
            <a:spLocks noGrp="1"/>
          </p:cNvSpPr>
          <p:nvPr>
            <p:ph type="ctrTitle"/>
          </p:nvPr>
        </p:nvSpPr>
        <p:spPr>
          <a:xfrm>
            <a:off x="1524000" y="722861"/>
            <a:ext cx="9828584" cy="877339"/>
          </a:xfrm>
        </p:spPr>
        <p:txBody>
          <a:bodyPr>
            <a:normAutofit fontScale="90000"/>
          </a:bodyPr>
          <a:lstStyle/>
          <a:p>
            <a:r>
              <a:rPr lang="en-CA" b="1" dirty="0"/>
              <a:t>Conceptual Sketch</a:t>
            </a:r>
          </a:p>
        </p:txBody>
      </p:sp>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1524000" y="1556792"/>
            <a:ext cx="9144000" cy="4896544"/>
          </a:xfrm>
        </p:spPr>
        <p:txBody>
          <a:bodyPr>
            <a:normAutofit/>
          </a:bodyPr>
          <a:lstStyle/>
          <a:p>
            <a:pPr lvl="2" algn="l"/>
            <a:endParaRPr lang="en-CA" dirty="0"/>
          </a:p>
          <a:p>
            <a:pPr marL="1257300" lvl="2" indent="-342900" algn="l">
              <a:buFont typeface="Arial" panose="020B0604020202020204" pitchFamily="34" charset="0"/>
              <a:buChar char="•"/>
            </a:pPr>
            <a:endParaRPr lang="en-CA" dirty="0"/>
          </a:p>
          <a:p>
            <a:pPr marL="1257300" lvl="2" indent="-342900" algn="l">
              <a:buFont typeface="Arial" panose="020B0604020202020204" pitchFamily="34" charset="0"/>
              <a:buChar char="•"/>
            </a:pPr>
            <a:endParaRPr lang="en-CA" dirty="0"/>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9" name="Picture 8">
            <a:extLst>
              <a:ext uri="{FF2B5EF4-FFF2-40B4-BE49-F238E27FC236}">
                <a16:creationId xmlns:a16="http://schemas.microsoft.com/office/drawing/2014/main" xmlns="" id="{7516B6D9-F1B1-7808-0967-2AED5F3B0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5" y="1700808"/>
            <a:ext cx="7272808" cy="4870711"/>
          </a:xfrm>
          <a:prstGeom prst="rect">
            <a:avLst/>
          </a:prstGeom>
        </p:spPr>
      </p:pic>
      <p:pic>
        <p:nvPicPr>
          <p:cNvPr id="11" name="Picture 10">
            <a:extLst>
              <a:ext uri="{FF2B5EF4-FFF2-40B4-BE49-F238E27FC236}">
                <a16:creationId xmlns:a16="http://schemas.microsoft.com/office/drawing/2014/main" xmlns="" id="{99CA0512-CC97-A0F0-C12C-C681A27909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6080" y="2148077"/>
            <a:ext cx="5050133" cy="3789040"/>
          </a:xfrm>
          <a:prstGeom prst="rect">
            <a:avLst/>
          </a:prstGeom>
        </p:spPr>
      </p:pic>
    </p:spTree>
    <p:extLst>
      <p:ext uri="{BB962C8B-B14F-4D97-AF65-F5344CB8AC3E}">
        <p14:creationId xmlns:p14="http://schemas.microsoft.com/office/powerpoint/2010/main" val="2727885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544D26-02D1-BBA1-4D91-11AD368C1175}"/>
              </a:ext>
            </a:extLst>
          </p:cNvPr>
          <p:cNvSpPr>
            <a:spLocks noGrp="1"/>
          </p:cNvSpPr>
          <p:nvPr>
            <p:ph type="ctrTitle"/>
          </p:nvPr>
        </p:nvSpPr>
        <p:spPr>
          <a:xfrm>
            <a:off x="1524000" y="722861"/>
            <a:ext cx="9828584" cy="877339"/>
          </a:xfrm>
        </p:spPr>
        <p:txBody>
          <a:bodyPr>
            <a:normAutofit fontScale="90000"/>
          </a:bodyPr>
          <a:lstStyle/>
          <a:p>
            <a:r>
              <a:rPr lang="en-CA" b="1" dirty="0"/>
              <a:t>The Future</a:t>
            </a:r>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0"/>
            <a:ext cx="9052560" cy="6789420"/>
          </a:xfrm>
          <a:prstGeom prst="rect">
            <a:avLst/>
          </a:prstGeom>
          <a:effectLst>
            <a:outerShdw blurRad="50800" dist="50800" dir="5400000" algn="ctr" rotWithShape="0">
              <a:srgbClr val="000000">
                <a:alpha val="0"/>
              </a:srgbClr>
            </a:outerShdw>
          </a:effectLst>
        </p:spPr>
      </p:pic>
      <p:sp>
        <p:nvSpPr>
          <p:cNvPr id="3" name="TextBox 2"/>
          <p:cNvSpPr txBox="1"/>
          <p:nvPr/>
        </p:nvSpPr>
        <p:spPr>
          <a:xfrm>
            <a:off x="1241946" y="375601"/>
            <a:ext cx="8725015" cy="6555641"/>
          </a:xfrm>
          <a:prstGeom prst="rect">
            <a:avLst/>
          </a:prstGeom>
          <a:noFill/>
        </p:spPr>
        <p:txBody>
          <a:bodyPr wrap="square" rtlCol="0">
            <a:spAutoFit/>
          </a:bodyPr>
          <a:lstStyle/>
          <a:p>
            <a:pPr>
              <a:spcBef>
                <a:spcPts val="1200"/>
              </a:spcBef>
            </a:pPr>
            <a:r>
              <a:rPr lang="en-US" dirty="0">
                <a:solidFill>
                  <a:schemeClr val="bg1"/>
                </a:solidFill>
              </a:rPr>
              <a:t>Macassa was in continuous production from 1933 until 1999, when operations were suspended and placed into care and maintenance due to the declining gold price.</a:t>
            </a:r>
          </a:p>
          <a:p>
            <a:pPr>
              <a:spcBef>
                <a:spcPts val="1200"/>
              </a:spcBef>
            </a:pPr>
            <a:r>
              <a:rPr lang="en-US" dirty="0">
                <a:solidFill>
                  <a:srgbClr val="FFFF00"/>
                </a:solidFill>
              </a:rPr>
              <a:t>Macassa resumed operations in 2002, and with the discovery of the high-grade South Mine Complex (SMC)</a:t>
            </a:r>
            <a:r>
              <a:rPr lang="en-US" dirty="0">
                <a:solidFill>
                  <a:schemeClr val="bg1"/>
                </a:solidFill>
              </a:rPr>
              <a:t>, was able to increase production levels significantly above historic levels and make Macassa one of the highest grade gold mines in the world. </a:t>
            </a:r>
          </a:p>
          <a:p>
            <a:pPr>
              <a:spcBef>
                <a:spcPts val="1200"/>
              </a:spcBef>
            </a:pPr>
            <a:r>
              <a:rPr lang="en-US" dirty="0" smtClean="0">
                <a:solidFill>
                  <a:schemeClr val="bg1"/>
                </a:solidFill>
              </a:rPr>
              <a:t>Successful </a:t>
            </a:r>
            <a:r>
              <a:rPr lang="en-US" dirty="0">
                <a:solidFill>
                  <a:schemeClr val="bg1"/>
                </a:solidFill>
              </a:rPr>
              <a:t>ongoing exploration drilling continues to extend the SMC mineralization and add to the mine’s mineral reserves and mineral resources in support of extending mine life.</a:t>
            </a:r>
          </a:p>
          <a:p>
            <a:pPr>
              <a:spcBef>
                <a:spcPts val="1200"/>
              </a:spcBef>
            </a:pPr>
            <a:r>
              <a:rPr lang="en-US" dirty="0" smtClean="0">
                <a:solidFill>
                  <a:schemeClr val="bg1"/>
                </a:solidFill>
              </a:rPr>
              <a:t>The </a:t>
            </a:r>
            <a:r>
              <a:rPr lang="en-US" dirty="0">
                <a:solidFill>
                  <a:schemeClr val="bg1"/>
                </a:solidFill>
              </a:rPr>
              <a:t>commissioning of the Shaft #4 production hoist in the first quarter of 2023 has started a new chapter in the life of the Macassa mine, with the new shaft expected to increase production, lower unit costs, improve working conditions, and increase exploration capacity. The SMC was a significant discovery, with the zone having a different character than the zones mined historically at Macassa</a:t>
            </a:r>
            <a:r>
              <a:rPr lang="en-US" dirty="0" smtClean="0">
                <a:solidFill>
                  <a:schemeClr val="bg1"/>
                </a:solidFill>
              </a:rPr>
              <a:t>.</a:t>
            </a:r>
          </a:p>
          <a:p>
            <a:pPr>
              <a:spcBef>
                <a:spcPts val="1200"/>
              </a:spcBef>
            </a:pPr>
            <a:r>
              <a:rPr lang="en-US" dirty="0" smtClean="0">
                <a:solidFill>
                  <a:schemeClr val="bg1"/>
                </a:solidFill>
              </a:rPr>
              <a:t> </a:t>
            </a:r>
            <a:r>
              <a:rPr lang="en-US" dirty="0">
                <a:solidFill>
                  <a:schemeClr val="bg1"/>
                </a:solidFill>
              </a:rPr>
              <a:t>The SMC is associated with a cross-over structure that links the ’04 / Main Break with the Amalgamated Break. The mineralization trends parallel to the main structures but has a much flatter dip ranging from 20 to 50 degrees south. SMC mineralization has been found to have greater widths and contain higher grades than the main zones. </a:t>
            </a:r>
            <a:r>
              <a:rPr lang="en-US" dirty="0">
                <a:solidFill>
                  <a:srgbClr val="FFFF00"/>
                </a:solidFill>
              </a:rPr>
              <a:t>Considerable potential exists for future exploration drilling to identify additional parallel and stacked zones located above, below and along strike of the known SMC Zone</a:t>
            </a:r>
            <a:r>
              <a:rPr lang="en-US" dirty="0" smtClean="0">
                <a:solidFill>
                  <a:schemeClr val="bg1"/>
                </a:solidFill>
              </a:rPr>
              <a:t>.</a:t>
            </a:r>
          </a:p>
          <a:p>
            <a:pPr>
              <a:spcBef>
                <a:spcPts val="1200"/>
              </a:spcBef>
            </a:pPr>
            <a:endParaRPr lang="en-US" dirty="0" smtClean="0">
              <a:solidFill>
                <a:schemeClr val="bg1"/>
              </a:solidFill>
            </a:endParaRPr>
          </a:p>
          <a:p>
            <a:r>
              <a:rPr lang="en-US" sz="1400" dirty="0" smtClean="0">
                <a:solidFill>
                  <a:schemeClr val="bg1"/>
                </a:solidFill>
              </a:rPr>
              <a:t>Source</a:t>
            </a:r>
            <a:r>
              <a:rPr lang="en-US" sz="1400" dirty="0">
                <a:solidFill>
                  <a:schemeClr val="bg1"/>
                </a:solidFill>
              </a:rPr>
              <a:t>: https://www.agnicoeagle.com/English/operations/operations/Macassa-Mine/default.aspx</a:t>
            </a:r>
          </a:p>
          <a:p>
            <a:endParaRPr lang="en-US" sz="1400" dirty="0">
              <a:solidFill>
                <a:schemeClr val="bg1"/>
              </a:solidFill>
            </a:endParaRPr>
          </a:p>
        </p:txBody>
      </p:sp>
    </p:spTree>
    <p:extLst>
      <p:ext uri="{BB962C8B-B14F-4D97-AF65-F5344CB8AC3E}">
        <p14:creationId xmlns:p14="http://schemas.microsoft.com/office/powerpoint/2010/main" val="14031201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544D26-02D1-BBA1-4D91-11AD368C1175}"/>
              </a:ext>
            </a:extLst>
          </p:cNvPr>
          <p:cNvSpPr>
            <a:spLocks noGrp="1"/>
          </p:cNvSpPr>
          <p:nvPr>
            <p:ph type="ctrTitle"/>
          </p:nvPr>
        </p:nvSpPr>
        <p:spPr>
          <a:xfrm>
            <a:off x="1524000" y="722861"/>
            <a:ext cx="9828584" cy="877339"/>
          </a:xfrm>
        </p:spPr>
        <p:txBody>
          <a:bodyPr>
            <a:normAutofit fontScale="90000"/>
          </a:bodyPr>
          <a:lstStyle/>
          <a:p>
            <a:r>
              <a:rPr lang="en-CA" b="1" dirty="0"/>
              <a:t>The Future</a:t>
            </a:r>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48" name="Picture 4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50" name="Picture 4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52" name="Picture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54" name="Picture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pic>
        <p:nvPicPr>
          <p:cNvPr id="55" name="Picture 5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4400" y="0"/>
            <a:ext cx="9052560" cy="6789420"/>
          </a:xfrm>
          <a:prstGeom prst="rect">
            <a:avLst/>
          </a:prstGeom>
        </p:spPr>
      </p:pic>
    </p:spTree>
    <p:extLst>
      <p:ext uri="{BB962C8B-B14F-4D97-AF65-F5344CB8AC3E}">
        <p14:creationId xmlns:p14="http://schemas.microsoft.com/office/powerpoint/2010/main" val="3338169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544D26-02D1-BBA1-4D91-11AD368C1175}"/>
              </a:ext>
            </a:extLst>
          </p:cNvPr>
          <p:cNvSpPr>
            <a:spLocks noGrp="1"/>
          </p:cNvSpPr>
          <p:nvPr>
            <p:ph type="ctrTitle"/>
          </p:nvPr>
        </p:nvSpPr>
        <p:spPr>
          <a:xfrm>
            <a:off x="1524000" y="722861"/>
            <a:ext cx="9828584" cy="877339"/>
          </a:xfrm>
        </p:spPr>
        <p:txBody>
          <a:bodyPr>
            <a:normAutofit fontScale="90000"/>
          </a:bodyPr>
          <a:lstStyle/>
          <a:p>
            <a:r>
              <a:rPr lang="en-CA" b="1" dirty="0"/>
              <a:t>Thank-you:</a:t>
            </a:r>
          </a:p>
        </p:txBody>
      </p:sp>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1524000" y="2996952"/>
            <a:ext cx="9144000" cy="2260848"/>
          </a:xfrm>
        </p:spPr>
        <p:txBody>
          <a:bodyPr/>
          <a:lstStyle/>
          <a:p>
            <a:pPr marL="342900" indent="-342900" algn="l">
              <a:buFont typeface="Arial" panose="020B0604020202020204" pitchFamily="34" charset="0"/>
              <a:buChar char="•"/>
            </a:pPr>
            <a:r>
              <a:rPr lang="en-CA" dirty="0"/>
              <a:t>Mauro Cortes at </a:t>
            </a:r>
            <a:r>
              <a:rPr lang="en-CA" dirty="0" err="1"/>
              <a:t>wsp</a:t>
            </a:r>
            <a:r>
              <a:rPr lang="en-CA" dirty="0"/>
              <a:t>.</a:t>
            </a:r>
          </a:p>
          <a:p>
            <a:pPr marL="342900" indent="-342900" algn="l">
              <a:buFont typeface="Arial" panose="020B0604020202020204" pitchFamily="34" charset="0"/>
              <a:buChar char="•"/>
            </a:pPr>
            <a:r>
              <a:rPr lang="en-CA" dirty="0"/>
              <a:t>Ron Howieson at Stantec.</a:t>
            </a:r>
          </a:p>
          <a:p>
            <a:pPr marL="342900" indent="-342900" algn="l">
              <a:buFont typeface="Arial" panose="020B0604020202020204" pitchFamily="34" charset="0"/>
              <a:buChar char="•"/>
            </a:pPr>
            <a:r>
              <a:rPr lang="en-CA" dirty="0"/>
              <a:t>Quentin Yarie at Red Pine Exploration.</a:t>
            </a:r>
          </a:p>
          <a:p>
            <a:pPr marL="342900" indent="-342900" algn="l">
              <a:buFont typeface="Arial" panose="020B0604020202020204" pitchFamily="34" charset="0"/>
              <a:buChar char="•"/>
            </a:pPr>
            <a:endParaRPr lang="en-CA" dirty="0"/>
          </a:p>
          <a:p>
            <a:pPr marL="342900" indent="-342900" algn="l">
              <a:buFont typeface="Arial" panose="020B0604020202020204" pitchFamily="34" charset="0"/>
              <a:buChar char="•"/>
            </a:pPr>
            <a:endParaRPr lang="en-CA" dirty="0"/>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spTree>
    <p:extLst>
      <p:ext uri="{BB962C8B-B14F-4D97-AF65-F5344CB8AC3E}">
        <p14:creationId xmlns:p14="http://schemas.microsoft.com/office/powerpoint/2010/main" val="1183669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544D26-02D1-BBA1-4D91-11AD368C1175}"/>
              </a:ext>
            </a:extLst>
          </p:cNvPr>
          <p:cNvSpPr>
            <a:spLocks noGrp="1"/>
          </p:cNvSpPr>
          <p:nvPr>
            <p:ph type="ctrTitle"/>
          </p:nvPr>
        </p:nvSpPr>
        <p:spPr>
          <a:xfrm>
            <a:off x="1524000" y="722861"/>
            <a:ext cx="9828584" cy="877339"/>
          </a:xfrm>
        </p:spPr>
        <p:txBody>
          <a:bodyPr>
            <a:normAutofit fontScale="90000"/>
          </a:bodyPr>
          <a:lstStyle/>
          <a:p>
            <a:r>
              <a:rPr lang="en-CA" b="1" dirty="0"/>
              <a:t>Description</a:t>
            </a:r>
          </a:p>
        </p:txBody>
      </p:sp>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1524000" y="1556792"/>
            <a:ext cx="9144000" cy="4896544"/>
          </a:xfrm>
        </p:spPr>
        <p:txBody>
          <a:bodyPr>
            <a:normAutofit fontScale="85000" lnSpcReduction="20000"/>
          </a:bodyPr>
          <a:lstStyle/>
          <a:p>
            <a:pPr marL="342900" indent="-342900" algn="l">
              <a:buFont typeface="Arial" panose="020B0604020202020204" pitchFamily="34" charset="0"/>
              <a:buChar char="•"/>
            </a:pPr>
            <a:r>
              <a:rPr lang="en-CA" dirty="0"/>
              <a:t>Transmitter with both electrodes at ‘infinity’ perpendicular to ‘strike’</a:t>
            </a:r>
          </a:p>
          <a:p>
            <a:pPr marL="800100" lvl="1" indent="-342900" algn="l">
              <a:buFont typeface="Arial" panose="020B0604020202020204" pitchFamily="34" charset="0"/>
              <a:buChar char="•"/>
            </a:pPr>
            <a:r>
              <a:rPr lang="en-CA" dirty="0"/>
              <a:t>Typically greater than 2-3 times the average borehole length from the nearest borehole.</a:t>
            </a:r>
          </a:p>
          <a:p>
            <a:pPr marL="342900" indent="-342900" algn="l">
              <a:buFont typeface="Arial" panose="020B0604020202020204" pitchFamily="34" charset="0"/>
              <a:buChar char="•"/>
            </a:pPr>
            <a:r>
              <a:rPr lang="en-CA" dirty="0"/>
              <a:t>IP receiver P1 and P2 electrodes at each borehole.</a:t>
            </a:r>
          </a:p>
          <a:p>
            <a:pPr marL="800100" lvl="1" indent="-342900" algn="l">
              <a:buFont typeface="Arial" panose="020B0604020202020204" pitchFamily="34" charset="0"/>
              <a:buChar char="•"/>
            </a:pPr>
            <a:r>
              <a:rPr lang="en-CA" dirty="0"/>
              <a:t>P3-P4 control electrodes located on surface to synchronize and calibrate the receiver for each reading,</a:t>
            </a:r>
          </a:p>
          <a:p>
            <a:pPr marL="800100" lvl="1" indent="-342900" algn="l">
              <a:buFont typeface="Arial" panose="020B0604020202020204" pitchFamily="34" charset="0"/>
              <a:buChar char="•"/>
            </a:pPr>
            <a:r>
              <a:rPr lang="en-CA" dirty="0"/>
              <a:t>Reading P1-P2 (cross-hole pair), P2-P3, P3-P4 (synchronization/calibration/QA-QC).</a:t>
            </a:r>
          </a:p>
          <a:p>
            <a:pPr marL="342900" indent="-342900" algn="l">
              <a:buFont typeface="Arial" panose="020B0604020202020204" pitchFamily="34" charset="0"/>
              <a:buChar char="•"/>
            </a:pPr>
            <a:endParaRPr lang="en-CA" dirty="0"/>
          </a:p>
          <a:p>
            <a:pPr marL="342900" indent="-342900" algn="l">
              <a:buFont typeface="Arial" panose="020B0604020202020204" pitchFamily="34" charset="0"/>
              <a:buChar char="•"/>
            </a:pPr>
            <a:r>
              <a:rPr lang="en-CA" b="1" dirty="0"/>
              <a:t>Benefits</a:t>
            </a:r>
            <a:r>
              <a:rPr lang="en-CA" dirty="0"/>
              <a:t>:</a:t>
            </a:r>
          </a:p>
          <a:p>
            <a:pPr marL="800100" lvl="1" indent="-342900" algn="l">
              <a:buFont typeface="Arial" panose="020B0604020202020204" pitchFamily="34" charset="0"/>
              <a:buChar char="•"/>
            </a:pPr>
            <a:r>
              <a:rPr lang="en-CA" dirty="0"/>
              <a:t>Provides between-borehole and near- or at-borehole information,</a:t>
            </a:r>
          </a:p>
          <a:p>
            <a:pPr marL="800100" lvl="1" indent="-342900" algn="l">
              <a:buFont typeface="Arial" panose="020B0604020202020204" pitchFamily="34" charset="0"/>
              <a:buChar char="•"/>
            </a:pPr>
            <a:endParaRPr lang="en-CA" dirty="0"/>
          </a:p>
          <a:p>
            <a:pPr marL="800100" lvl="1" indent="-342900" algn="l">
              <a:buFont typeface="Arial" panose="020B0604020202020204" pitchFamily="34" charset="0"/>
              <a:buChar char="•"/>
            </a:pPr>
            <a:r>
              <a:rPr lang="en-CA" dirty="0"/>
              <a:t>Simple field setup for transmitter:</a:t>
            </a:r>
          </a:p>
          <a:p>
            <a:pPr marL="1257300" lvl="2" indent="-342900" algn="l">
              <a:buFont typeface="Arial" panose="020B0604020202020204" pitchFamily="34" charset="0"/>
              <a:buChar char="•"/>
            </a:pPr>
            <a:r>
              <a:rPr lang="en-CA" dirty="0"/>
              <a:t>Transmitter, wires and electrodes are stationary for entire project.</a:t>
            </a:r>
          </a:p>
          <a:p>
            <a:pPr marL="800100" lvl="1" indent="-342900" algn="l">
              <a:buFont typeface="Arial" panose="020B0604020202020204" pitchFamily="34" charset="0"/>
              <a:buChar char="•"/>
            </a:pPr>
            <a:endParaRPr lang="en-CA" dirty="0"/>
          </a:p>
          <a:p>
            <a:pPr marL="800100" lvl="1" indent="-342900" algn="l">
              <a:buFont typeface="Arial" panose="020B0604020202020204" pitchFamily="34" charset="0"/>
              <a:buChar char="•"/>
            </a:pPr>
            <a:r>
              <a:rPr lang="en-CA" dirty="0"/>
              <a:t>Only 1 wire down each borehole:</a:t>
            </a:r>
          </a:p>
          <a:p>
            <a:pPr marL="1257300" lvl="2" indent="-342900" algn="l">
              <a:buFont typeface="Arial" panose="020B0604020202020204" pitchFamily="34" charset="0"/>
              <a:buChar char="•"/>
            </a:pPr>
            <a:r>
              <a:rPr lang="en-CA" dirty="0"/>
              <a:t>eliminates inductive coupling between adjacent wires,</a:t>
            </a:r>
          </a:p>
          <a:p>
            <a:pPr marL="1257300" lvl="2" indent="-342900" algn="l">
              <a:buFont typeface="Arial" panose="020B0604020202020204" pitchFamily="34" charset="0"/>
              <a:buChar char="•"/>
            </a:pPr>
            <a:r>
              <a:rPr lang="en-CA" dirty="0"/>
              <a:t>reduces risk of winch chaining errors,</a:t>
            </a:r>
          </a:p>
          <a:p>
            <a:pPr marL="1257300" lvl="2" indent="-342900" algn="l">
              <a:buFont typeface="Arial" panose="020B0604020202020204" pitchFamily="34" charset="0"/>
              <a:buChar char="•"/>
            </a:pPr>
            <a:r>
              <a:rPr lang="en-CA" dirty="0"/>
              <a:t>deeper boreholes can be logged,</a:t>
            </a:r>
          </a:p>
          <a:p>
            <a:pPr marL="1257300" lvl="2" indent="-342900" algn="l">
              <a:buFont typeface="Arial" panose="020B0604020202020204" pitchFamily="34" charset="0"/>
              <a:buChar char="•"/>
            </a:pPr>
            <a:r>
              <a:rPr lang="en-CA" dirty="0"/>
              <a:t>no costly probes and no need to dummy-probe boreholes,</a:t>
            </a:r>
          </a:p>
          <a:p>
            <a:pPr marL="1257300" lvl="2" indent="-342900" algn="l">
              <a:buFont typeface="Arial" panose="020B0604020202020204" pitchFamily="34" charset="0"/>
              <a:buChar char="•"/>
            </a:pPr>
            <a:r>
              <a:rPr lang="en-CA" dirty="0"/>
              <a:t>Multi-conductor cables can be easily used for short holes (e.g., less than ~30m).</a:t>
            </a:r>
          </a:p>
          <a:p>
            <a:pPr marL="1257300" lvl="2" indent="-342900" algn="l">
              <a:buFont typeface="Arial" panose="020B0604020202020204" pitchFamily="34" charset="0"/>
              <a:buChar char="•"/>
            </a:pPr>
            <a:endParaRPr lang="en-CA" dirty="0"/>
          </a:p>
          <a:p>
            <a:pPr marL="1257300" lvl="2" indent="-342900" algn="l">
              <a:buFont typeface="Arial" panose="020B0604020202020204" pitchFamily="34" charset="0"/>
              <a:buChar char="•"/>
            </a:pPr>
            <a:endParaRPr lang="en-CA" dirty="0"/>
          </a:p>
          <a:p>
            <a:pPr marL="1257300" lvl="2" indent="-342900" algn="l">
              <a:buFont typeface="Arial" panose="020B0604020202020204" pitchFamily="34" charset="0"/>
              <a:buChar char="•"/>
            </a:pPr>
            <a:endParaRPr lang="en-CA" dirty="0"/>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spTree>
    <p:extLst>
      <p:ext uri="{BB962C8B-B14F-4D97-AF65-F5344CB8AC3E}">
        <p14:creationId xmlns:p14="http://schemas.microsoft.com/office/powerpoint/2010/main" val="1139798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544D26-02D1-BBA1-4D91-11AD368C1175}"/>
              </a:ext>
            </a:extLst>
          </p:cNvPr>
          <p:cNvSpPr>
            <a:spLocks noGrp="1"/>
          </p:cNvSpPr>
          <p:nvPr>
            <p:ph type="ctrTitle"/>
          </p:nvPr>
        </p:nvSpPr>
        <p:spPr>
          <a:xfrm>
            <a:off x="1524000" y="722861"/>
            <a:ext cx="9828584" cy="877339"/>
          </a:xfrm>
        </p:spPr>
        <p:txBody>
          <a:bodyPr>
            <a:normAutofit fontScale="90000"/>
          </a:bodyPr>
          <a:lstStyle/>
          <a:p>
            <a:r>
              <a:rPr lang="en-CA" b="1" dirty="0"/>
              <a:t>In Practice</a:t>
            </a:r>
          </a:p>
        </p:txBody>
      </p:sp>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1524000" y="1556792"/>
            <a:ext cx="9144000" cy="4896544"/>
          </a:xfrm>
        </p:spPr>
        <p:txBody>
          <a:bodyPr>
            <a:normAutofit/>
          </a:bodyPr>
          <a:lstStyle/>
          <a:p>
            <a:pPr marL="1257300" lvl="2" indent="-342900" algn="l">
              <a:buFont typeface="Arial" panose="020B0604020202020204" pitchFamily="34" charset="0"/>
              <a:buChar char="•"/>
            </a:pPr>
            <a:r>
              <a:rPr lang="en-CA" dirty="0"/>
              <a:t>We pick an ‘anchor hole’ and move P1 electrodes at larger intervals than the ‘paired hole’ where P2 moves at smaller intervals,</a:t>
            </a:r>
          </a:p>
          <a:p>
            <a:pPr marL="1257300" lvl="2" indent="-342900" algn="l">
              <a:buFont typeface="Arial" panose="020B0604020202020204" pitchFamily="34" charset="0"/>
              <a:buChar char="•"/>
            </a:pPr>
            <a:r>
              <a:rPr lang="en-CA" dirty="0"/>
              <a:t>For each P1 position in the ‘anchor hole’, we log every position in the ‘paired hole’</a:t>
            </a:r>
          </a:p>
          <a:p>
            <a:pPr marL="1257300" lvl="2" indent="-342900" algn="l">
              <a:buFont typeface="Arial" panose="020B0604020202020204" pitchFamily="34" charset="0"/>
              <a:buChar char="•"/>
            </a:pPr>
            <a:r>
              <a:rPr lang="en-CA" dirty="0"/>
              <a:t>Typically the planned ‘anchor hole’ reading interval depends on factors such as:</a:t>
            </a:r>
          </a:p>
          <a:p>
            <a:pPr marL="4000500" lvl="8" indent="-342900" algn="l">
              <a:buFont typeface="Arial" panose="020B0604020202020204" pitchFamily="34" charset="0"/>
              <a:buChar char="•"/>
            </a:pPr>
            <a:endParaRPr lang="en-CA" dirty="0"/>
          </a:p>
          <a:p>
            <a:pPr marL="4000500" lvl="8" indent="-342900" algn="l">
              <a:buFont typeface="Arial" panose="020B0604020202020204" pitchFamily="34" charset="0"/>
              <a:buChar char="•"/>
            </a:pPr>
            <a:endParaRPr lang="en-CA" dirty="0"/>
          </a:p>
          <a:p>
            <a:pPr marL="1257300" lvl="2" indent="-342900" algn="l">
              <a:buFont typeface="Arial" panose="020B0604020202020204" pitchFamily="34" charset="0"/>
              <a:buChar char="•"/>
            </a:pPr>
            <a:endParaRPr lang="en-CA" dirty="0"/>
          </a:p>
          <a:p>
            <a:pPr marL="1257300" lvl="2" indent="-342900" algn="l">
              <a:buFont typeface="Arial" panose="020B0604020202020204" pitchFamily="34" charset="0"/>
              <a:buChar char="•"/>
            </a:pPr>
            <a:endParaRPr lang="en-CA" dirty="0"/>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7" name="Picture 6">
            <a:extLst>
              <a:ext uri="{FF2B5EF4-FFF2-40B4-BE49-F238E27FC236}">
                <a16:creationId xmlns:a16="http://schemas.microsoft.com/office/drawing/2014/main" xmlns="" id="{166B8AD7-A2F8-CCA9-1188-E55CF97F1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640" y="2769412"/>
            <a:ext cx="2736304" cy="3648405"/>
          </a:xfrm>
          <a:prstGeom prst="rect">
            <a:avLst/>
          </a:prstGeom>
        </p:spPr>
      </p:pic>
      <p:pic>
        <p:nvPicPr>
          <p:cNvPr id="4" name="Picture 3">
            <a:extLst>
              <a:ext uri="{FF2B5EF4-FFF2-40B4-BE49-F238E27FC236}">
                <a16:creationId xmlns:a16="http://schemas.microsoft.com/office/drawing/2014/main" xmlns="" id="{C0C371B0-D713-B78F-BDBA-94A9D0C7B031}"/>
              </a:ext>
            </a:extLst>
          </p:cNvPr>
          <p:cNvPicPr>
            <a:picLocks noChangeAspect="1"/>
          </p:cNvPicPr>
          <p:nvPr/>
        </p:nvPicPr>
        <p:blipFill>
          <a:blip r:embed="rId5"/>
          <a:stretch>
            <a:fillRect/>
          </a:stretch>
        </p:blipFill>
        <p:spPr>
          <a:xfrm>
            <a:off x="7248128" y="4469140"/>
            <a:ext cx="2592288" cy="1943268"/>
          </a:xfrm>
          <a:prstGeom prst="rect">
            <a:avLst/>
          </a:prstGeom>
        </p:spPr>
      </p:pic>
      <p:sp>
        <p:nvSpPr>
          <p:cNvPr id="8" name="TextBox 7">
            <a:extLst>
              <a:ext uri="{FF2B5EF4-FFF2-40B4-BE49-F238E27FC236}">
                <a16:creationId xmlns:a16="http://schemas.microsoft.com/office/drawing/2014/main" xmlns="" id="{A9A27FFD-466B-2343-0166-95FC6F505F76}"/>
              </a:ext>
            </a:extLst>
          </p:cNvPr>
          <p:cNvSpPr txBox="1"/>
          <p:nvPr/>
        </p:nvSpPr>
        <p:spPr>
          <a:xfrm>
            <a:off x="5690936" y="2971800"/>
            <a:ext cx="6381728" cy="1754326"/>
          </a:xfrm>
          <a:prstGeom prst="rect">
            <a:avLst/>
          </a:prstGeom>
          <a:noFill/>
        </p:spPr>
        <p:txBody>
          <a:bodyPr wrap="square" rtlCol="0">
            <a:spAutoFit/>
          </a:bodyPr>
          <a:lstStyle/>
          <a:p>
            <a:pPr marL="285750" indent="-285750">
              <a:buFontTx/>
              <a:buChar char="-"/>
            </a:pPr>
            <a:r>
              <a:rPr lang="en-CA" dirty="0"/>
              <a:t>Number &amp; distribution of borehole pairs relative to the target (i.e., ideally not a fence of boreholes),</a:t>
            </a:r>
          </a:p>
          <a:p>
            <a:pPr marL="285750" indent="-285750">
              <a:buFontTx/>
              <a:buChar char="-"/>
            </a:pPr>
            <a:r>
              <a:rPr lang="en-CA" dirty="0"/>
              <a:t>Time allowed for data acquisition,</a:t>
            </a:r>
          </a:p>
          <a:p>
            <a:pPr marL="285750" indent="-285750">
              <a:buFontTx/>
              <a:buChar char="-"/>
            </a:pPr>
            <a:r>
              <a:rPr lang="en-CA" dirty="0"/>
              <a:t>For a mineral exploration site with several ~300 m boreholes, anchor holes usually at 50-m intervals and paired holes at 10-m intervals.</a:t>
            </a:r>
          </a:p>
        </p:txBody>
      </p:sp>
    </p:spTree>
    <p:extLst>
      <p:ext uri="{BB962C8B-B14F-4D97-AF65-F5344CB8AC3E}">
        <p14:creationId xmlns:p14="http://schemas.microsoft.com/office/powerpoint/2010/main" val="839272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1CB2F0A-F4FC-BD57-3194-54337140E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89" y="1688475"/>
            <a:ext cx="11243416" cy="4424048"/>
          </a:xfrm>
          <a:prstGeom prst="rect">
            <a:avLst/>
          </a:prstGeom>
        </p:spPr>
      </p:pic>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650695" y="591752"/>
            <a:ext cx="10560496" cy="1224136"/>
          </a:xfrm>
        </p:spPr>
        <p:txBody>
          <a:bodyPr/>
          <a:lstStyle/>
          <a:p>
            <a:pPr marL="342900" indent="-342900" algn="l">
              <a:buFont typeface="Arial" panose="020B0604020202020204" pitchFamily="34" charset="0"/>
              <a:buChar char="•"/>
            </a:pPr>
            <a:r>
              <a:rPr lang="en-US" dirty="0"/>
              <a:t>The goal of the work was to identify and characterize as accurately as possible potential voids and boulders in the immediate vicinity of the A6 caisson,</a:t>
            </a:r>
          </a:p>
          <a:p>
            <a:pPr marL="342900" indent="-342900" algn="l">
              <a:buFont typeface="Arial" panose="020B0604020202020204" pitchFamily="34" charset="0"/>
              <a:buChar char="•"/>
            </a:pPr>
            <a:r>
              <a:rPr lang="en-US" dirty="0"/>
              <a:t>Four (4) uncased boreholes were drilled to allow for the cross-hole survey work.</a:t>
            </a:r>
            <a:endParaRPr lang="en-CA" dirty="0"/>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4"/>
          <a:stretch>
            <a:fillRect/>
          </a:stretch>
        </p:blipFill>
        <p:spPr>
          <a:xfrm>
            <a:off x="10788384" y="375601"/>
            <a:ext cx="1505843" cy="329213"/>
          </a:xfrm>
          <a:prstGeom prst="rect">
            <a:avLst/>
          </a:prstGeom>
        </p:spPr>
      </p:pic>
    </p:spTree>
    <p:extLst>
      <p:ext uri="{BB962C8B-B14F-4D97-AF65-F5344CB8AC3E}">
        <p14:creationId xmlns:p14="http://schemas.microsoft.com/office/powerpoint/2010/main" val="32880605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815752" y="836712"/>
            <a:ext cx="10560496" cy="1224136"/>
          </a:xfrm>
        </p:spPr>
        <p:txBody>
          <a:bodyPr/>
          <a:lstStyle/>
          <a:p>
            <a:pPr marL="342900" indent="-342900" algn="l">
              <a:buFont typeface="Arial" panose="020B0604020202020204" pitchFamily="34" charset="0"/>
              <a:buChar char="•"/>
            </a:pPr>
            <a:r>
              <a:rPr lang="en-US" dirty="0"/>
              <a:t>Transmitter electrodes located in safe areas next to water.</a:t>
            </a:r>
            <a:endParaRPr lang="en-CA" dirty="0"/>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4" name="Picture 3">
            <a:extLst>
              <a:ext uri="{FF2B5EF4-FFF2-40B4-BE49-F238E27FC236}">
                <a16:creationId xmlns:a16="http://schemas.microsoft.com/office/drawing/2014/main" xmlns="" id="{D3D2E976-A82F-2D1D-FF90-65ECE8799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9776" y="1268760"/>
            <a:ext cx="7162628" cy="2933688"/>
          </a:xfrm>
          <a:prstGeom prst="rect">
            <a:avLst/>
          </a:prstGeom>
        </p:spPr>
      </p:pic>
      <p:pic>
        <p:nvPicPr>
          <p:cNvPr id="9" name="Picture 8">
            <a:extLst>
              <a:ext uri="{FF2B5EF4-FFF2-40B4-BE49-F238E27FC236}">
                <a16:creationId xmlns:a16="http://schemas.microsoft.com/office/drawing/2014/main" xmlns="" id="{4553CA39-3F00-95EC-3B09-8D0EF353736A}"/>
              </a:ext>
            </a:extLst>
          </p:cNvPr>
          <p:cNvPicPr>
            <a:picLocks noChangeAspect="1"/>
          </p:cNvPicPr>
          <p:nvPr/>
        </p:nvPicPr>
        <p:blipFill>
          <a:blip r:embed="rId5"/>
          <a:stretch>
            <a:fillRect/>
          </a:stretch>
        </p:blipFill>
        <p:spPr>
          <a:xfrm>
            <a:off x="3230219" y="4039913"/>
            <a:ext cx="3744415" cy="2808311"/>
          </a:xfrm>
          <a:prstGeom prst="rect">
            <a:avLst/>
          </a:prstGeom>
        </p:spPr>
      </p:pic>
      <p:pic>
        <p:nvPicPr>
          <p:cNvPr id="11" name="Picture 10">
            <a:extLst>
              <a:ext uri="{FF2B5EF4-FFF2-40B4-BE49-F238E27FC236}">
                <a16:creationId xmlns:a16="http://schemas.microsoft.com/office/drawing/2014/main" xmlns="" id="{92158CB7-DDD3-D1CE-0BF3-AED7A1865B72}"/>
              </a:ext>
            </a:extLst>
          </p:cNvPr>
          <p:cNvPicPr>
            <a:picLocks noChangeAspect="1"/>
          </p:cNvPicPr>
          <p:nvPr/>
        </p:nvPicPr>
        <p:blipFill>
          <a:blip r:embed="rId6"/>
          <a:stretch>
            <a:fillRect/>
          </a:stretch>
        </p:blipFill>
        <p:spPr>
          <a:xfrm>
            <a:off x="8347546" y="3230340"/>
            <a:ext cx="3744415" cy="2808311"/>
          </a:xfrm>
          <a:prstGeom prst="rect">
            <a:avLst/>
          </a:prstGeom>
        </p:spPr>
      </p:pic>
      <p:sp>
        <p:nvSpPr>
          <p:cNvPr id="12" name="TextBox 11">
            <a:extLst>
              <a:ext uri="{FF2B5EF4-FFF2-40B4-BE49-F238E27FC236}">
                <a16:creationId xmlns:a16="http://schemas.microsoft.com/office/drawing/2014/main" xmlns="" id="{7870D56D-CDFF-64FB-1568-ADC668970859}"/>
              </a:ext>
            </a:extLst>
          </p:cNvPr>
          <p:cNvSpPr txBox="1"/>
          <p:nvPr/>
        </p:nvSpPr>
        <p:spPr>
          <a:xfrm>
            <a:off x="232704" y="1196752"/>
            <a:ext cx="2766952" cy="5355312"/>
          </a:xfrm>
          <a:prstGeom prst="rect">
            <a:avLst/>
          </a:prstGeom>
          <a:noFill/>
        </p:spPr>
        <p:txBody>
          <a:bodyPr wrap="square" rtlCol="0">
            <a:spAutoFit/>
          </a:bodyPr>
          <a:lstStyle/>
          <a:p>
            <a:endParaRPr lang="en-US" dirty="0"/>
          </a:p>
          <a:p>
            <a:pPr marL="285750" indent="-285750">
              <a:buFontTx/>
              <a:buChar char="-"/>
            </a:pPr>
            <a:r>
              <a:rPr lang="en-US" dirty="0"/>
              <a:t>Locate sheets showed that there were no significant pipes or utilities along the vector between C1 and C2,</a:t>
            </a:r>
          </a:p>
          <a:p>
            <a:pPr marL="285750" indent="-285750">
              <a:buFontTx/>
              <a:buChar char="-"/>
            </a:pPr>
            <a:endParaRPr lang="en-US" dirty="0"/>
          </a:p>
          <a:p>
            <a:pPr marL="285750" indent="-285750">
              <a:buFontTx/>
              <a:buChar char="-"/>
            </a:pPr>
            <a:r>
              <a:rPr lang="en-US" dirty="0"/>
              <a:t>The transmitter current was approximately 2.3A for the duration of the crosshole surveys,</a:t>
            </a:r>
          </a:p>
          <a:p>
            <a:endParaRPr lang="en-US" dirty="0"/>
          </a:p>
          <a:p>
            <a:pPr marL="285750" indent="-285750">
              <a:buFontTx/>
              <a:buChar char="-"/>
            </a:pPr>
            <a:r>
              <a:rPr lang="en-US" dirty="0"/>
              <a:t>The output voltage setting was 100 Volts – the minimum setting for this transmitter,</a:t>
            </a:r>
          </a:p>
          <a:p>
            <a:pPr marL="285750" indent="-285750">
              <a:buFontTx/>
              <a:buChar char="-"/>
            </a:pPr>
            <a:endParaRPr lang="en-US" dirty="0"/>
          </a:p>
          <a:p>
            <a:pPr marL="285750" indent="-285750">
              <a:buFontTx/>
              <a:buChar char="-"/>
            </a:pPr>
            <a:r>
              <a:rPr lang="en-US" dirty="0"/>
              <a:t>C1-C2 = ~300m apart, Rx electrodes 1/2m apart.</a:t>
            </a:r>
            <a:endParaRPr lang="en-CA" dirty="0"/>
          </a:p>
        </p:txBody>
      </p:sp>
    </p:spTree>
    <p:extLst>
      <p:ext uri="{BB962C8B-B14F-4D97-AF65-F5344CB8AC3E}">
        <p14:creationId xmlns:p14="http://schemas.microsoft.com/office/powerpoint/2010/main" val="3957729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839416" y="164755"/>
            <a:ext cx="3840088" cy="887981"/>
          </a:xfrm>
        </p:spPr>
        <p:txBody>
          <a:bodyPr/>
          <a:lstStyle/>
          <a:p>
            <a:pPr marL="342900" indent="-342900" algn="l">
              <a:buFont typeface="Arial" panose="020B0604020202020204" pitchFamily="34" charset="0"/>
              <a:buChar char="•"/>
            </a:pPr>
            <a:r>
              <a:rPr lang="en-US" dirty="0"/>
              <a:t>Borehole Locations: within 10m x 5m area.</a:t>
            </a:r>
            <a:endParaRPr lang="en-CA" dirty="0"/>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7" name="Picture 6">
            <a:extLst>
              <a:ext uri="{FF2B5EF4-FFF2-40B4-BE49-F238E27FC236}">
                <a16:creationId xmlns:a16="http://schemas.microsoft.com/office/drawing/2014/main" xmlns="" id="{4EB5D994-289D-25CA-7913-1669BEB74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977" y="265968"/>
            <a:ext cx="4120472" cy="6434562"/>
          </a:xfrm>
          <a:prstGeom prst="rect">
            <a:avLst/>
          </a:prstGeom>
        </p:spPr>
      </p:pic>
      <p:pic>
        <p:nvPicPr>
          <p:cNvPr id="8" name="Picture 7">
            <a:extLst>
              <a:ext uri="{FF2B5EF4-FFF2-40B4-BE49-F238E27FC236}">
                <a16:creationId xmlns:a16="http://schemas.microsoft.com/office/drawing/2014/main" xmlns="" id="{5BBD0D07-8F23-08BA-981D-E43184013784}"/>
              </a:ext>
            </a:extLst>
          </p:cNvPr>
          <p:cNvPicPr>
            <a:picLocks noChangeAspect="1"/>
          </p:cNvPicPr>
          <p:nvPr/>
        </p:nvPicPr>
        <p:blipFill>
          <a:blip r:embed="rId5"/>
          <a:stretch>
            <a:fillRect/>
          </a:stretch>
        </p:blipFill>
        <p:spPr>
          <a:xfrm>
            <a:off x="899193" y="836712"/>
            <a:ext cx="3860682" cy="2880320"/>
          </a:xfrm>
          <a:prstGeom prst="rect">
            <a:avLst/>
          </a:prstGeom>
        </p:spPr>
      </p:pic>
      <p:pic>
        <p:nvPicPr>
          <p:cNvPr id="9" name="Picture 8">
            <a:extLst>
              <a:ext uri="{FF2B5EF4-FFF2-40B4-BE49-F238E27FC236}">
                <a16:creationId xmlns:a16="http://schemas.microsoft.com/office/drawing/2014/main" xmlns="" id="{C21448C9-35EA-EBF9-AA77-24CC572D01F4}"/>
              </a:ext>
            </a:extLst>
          </p:cNvPr>
          <p:cNvPicPr>
            <a:picLocks noChangeAspect="1"/>
          </p:cNvPicPr>
          <p:nvPr/>
        </p:nvPicPr>
        <p:blipFill>
          <a:blip r:embed="rId6"/>
          <a:stretch>
            <a:fillRect/>
          </a:stretch>
        </p:blipFill>
        <p:spPr>
          <a:xfrm>
            <a:off x="911424" y="3820211"/>
            <a:ext cx="3860680" cy="2880319"/>
          </a:xfrm>
          <a:prstGeom prst="rect">
            <a:avLst/>
          </a:prstGeom>
        </p:spPr>
      </p:pic>
    </p:spTree>
    <p:extLst>
      <p:ext uri="{BB962C8B-B14F-4D97-AF65-F5344CB8AC3E}">
        <p14:creationId xmlns:p14="http://schemas.microsoft.com/office/powerpoint/2010/main" val="1185867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815752" y="836712"/>
            <a:ext cx="10752856" cy="1224136"/>
          </a:xfrm>
        </p:spPr>
        <p:txBody>
          <a:bodyPr/>
          <a:lstStyle/>
          <a:p>
            <a:pPr marL="342900" indent="-342900" algn="l">
              <a:buFont typeface="Arial" panose="020B0604020202020204" pitchFamily="34" charset="0"/>
              <a:buChar char="•"/>
            </a:pPr>
            <a:r>
              <a:rPr lang="en-US" dirty="0"/>
              <a:t>There were 906 reading vectors recorded and all were used for subsequent inversion modeling.</a:t>
            </a:r>
            <a:endParaRPr lang="en-CA" dirty="0"/>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3"/>
          <a:stretch>
            <a:fillRect/>
          </a:stretch>
        </p:blipFill>
        <p:spPr>
          <a:xfrm>
            <a:off x="10788384" y="375601"/>
            <a:ext cx="1505843" cy="329213"/>
          </a:xfrm>
          <a:prstGeom prst="rect">
            <a:avLst/>
          </a:prstGeom>
        </p:spPr>
      </p:pic>
      <p:pic>
        <p:nvPicPr>
          <p:cNvPr id="11" name="Picture 10">
            <a:extLst>
              <a:ext uri="{FF2B5EF4-FFF2-40B4-BE49-F238E27FC236}">
                <a16:creationId xmlns:a16="http://schemas.microsoft.com/office/drawing/2014/main" xmlns="" id="{309FC687-32FD-CCA3-4F37-64FFDC4D2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09" y="1793817"/>
            <a:ext cx="2670153" cy="3702414"/>
          </a:xfrm>
          <a:prstGeom prst="rect">
            <a:avLst/>
          </a:prstGeom>
        </p:spPr>
      </p:pic>
      <p:pic>
        <p:nvPicPr>
          <p:cNvPr id="13" name="Picture 12">
            <a:extLst>
              <a:ext uri="{FF2B5EF4-FFF2-40B4-BE49-F238E27FC236}">
                <a16:creationId xmlns:a16="http://schemas.microsoft.com/office/drawing/2014/main" xmlns="" id="{A5DB9300-70F1-507B-3D98-0DB7270E093F}"/>
              </a:ext>
            </a:extLst>
          </p:cNvPr>
          <p:cNvPicPr>
            <a:picLocks noChangeAspect="1"/>
          </p:cNvPicPr>
          <p:nvPr/>
        </p:nvPicPr>
        <p:blipFill>
          <a:blip r:embed="rId5"/>
          <a:stretch>
            <a:fillRect/>
          </a:stretch>
        </p:blipFill>
        <p:spPr>
          <a:xfrm>
            <a:off x="9160593" y="1700808"/>
            <a:ext cx="2990375" cy="3632212"/>
          </a:xfrm>
          <a:prstGeom prst="rect">
            <a:avLst/>
          </a:prstGeom>
        </p:spPr>
      </p:pic>
      <p:pic>
        <p:nvPicPr>
          <p:cNvPr id="15" name="Picture 14">
            <a:extLst>
              <a:ext uri="{FF2B5EF4-FFF2-40B4-BE49-F238E27FC236}">
                <a16:creationId xmlns:a16="http://schemas.microsoft.com/office/drawing/2014/main" xmlns="" id="{FB865EB7-7487-CA77-89CF-4C6B9FEF515D}"/>
              </a:ext>
            </a:extLst>
          </p:cNvPr>
          <p:cNvPicPr>
            <a:picLocks noChangeAspect="1"/>
          </p:cNvPicPr>
          <p:nvPr/>
        </p:nvPicPr>
        <p:blipFill>
          <a:blip r:embed="rId6"/>
          <a:stretch>
            <a:fillRect/>
          </a:stretch>
        </p:blipFill>
        <p:spPr>
          <a:xfrm>
            <a:off x="2779816" y="1751808"/>
            <a:ext cx="3497817" cy="3786431"/>
          </a:xfrm>
          <a:prstGeom prst="rect">
            <a:avLst/>
          </a:prstGeom>
        </p:spPr>
      </p:pic>
      <p:pic>
        <p:nvPicPr>
          <p:cNvPr id="17" name="Picture 16">
            <a:extLst>
              <a:ext uri="{FF2B5EF4-FFF2-40B4-BE49-F238E27FC236}">
                <a16:creationId xmlns:a16="http://schemas.microsoft.com/office/drawing/2014/main" xmlns="" id="{2A0670A7-9C27-023C-49DA-E62920192DF5}"/>
              </a:ext>
            </a:extLst>
          </p:cNvPr>
          <p:cNvPicPr>
            <a:picLocks noChangeAspect="1"/>
          </p:cNvPicPr>
          <p:nvPr/>
        </p:nvPicPr>
        <p:blipFill>
          <a:blip r:embed="rId7"/>
          <a:stretch>
            <a:fillRect/>
          </a:stretch>
        </p:blipFill>
        <p:spPr>
          <a:xfrm>
            <a:off x="6406390" y="1603365"/>
            <a:ext cx="3017236" cy="4293096"/>
          </a:xfrm>
          <a:prstGeom prst="rect">
            <a:avLst/>
          </a:prstGeom>
        </p:spPr>
      </p:pic>
    </p:spTree>
    <p:extLst>
      <p:ext uri="{BB962C8B-B14F-4D97-AF65-F5344CB8AC3E}">
        <p14:creationId xmlns:p14="http://schemas.microsoft.com/office/powerpoint/2010/main" val="3688538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F59EAF76-DD56-AE41-348B-1F4E388C3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9275" y="627209"/>
            <a:ext cx="2922725" cy="5426632"/>
          </a:xfrm>
          <a:prstGeom prst="rect">
            <a:avLst/>
          </a:prstGeom>
        </p:spPr>
      </p:pic>
      <p:sp>
        <p:nvSpPr>
          <p:cNvPr id="3" name="Subtitle 2">
            <a:extLst>
              <a:ext uri="{FF2B5EF4-FFF2-40B4-BE49-F238E27FC236}">
                <a16:creationId xmlns:a16="http://schemas.microsoft.com/office/drawing/2014/main" xmlns="" id="{66BB8683-A843-A617-41C8-2653BD12B559}"/>
              </a:ext>
            </a:extLst>
          </p:cNvPr>
          <p:cNvSpPr>
            <a:spLocks noGrp="1"/>
          </p:cNvSpPr>
          <p:nvPr>
            <p:ph type="subTitle" idx="1"/>
          </p:nvPr>
        </p:nvSpPr>
        <p:spPr>
          <a:xfrm>
            <a:off x="263352" y="1169368"/>
            <a:ext cx="6000328" cy="5688632"/>
          </a:xfrm>
        </p:spPr>
        <p:txBody>
          <a:bodyPr>
            <a:noAutofit/>
          </a:bodyPr>
          <a:lstStyle/>
          <a:p>
            <a:pPr marL="342900" indent="-342900" algn="l">
              <a:buFont typeface="Arial" panose="020B0604020202020204" pitchFamily="34" charset="0"/>
              <a:buChar char="•"/>
            </a:pPr>
            <a:r>
              <a:rPr lang="en-US" sz="1800" dirty="0"/>
              <a:t>Reddish shading is high resistivity, bluish shading is low resistivity,</a:t>
            </a:r>
          </a:p>
          <a:p>
            <a:pPr marL="342900" indent="-342900" algn="l">
              <a:buFont typeface="Arial" panose="020B0604020202020204" pitchFamily="34" charset="0"/>
              <a:buChar char="•"/>
            </a:pPr>
            <a:r>
              <a:rPr lang="en-US" sz="1800" dirty="0"/>
              <a:t>The 1</a:t>
            </a:r>
            <a:r>
              <a:rPr lang="en-US" sz="1800" baseline="30000" dirty="0"/>
              <a:t>st</a:t>
            </a:r>
            <a:r>
              <a:rPr lang="en-US" sz="1800" dirty="0"/>
              <a:t> image indicates a ‘High Resistivity Zone’ at CHR-04,</a:t>
            </a:r>
          </a:p>
          <a:p>
            <a:pPr marL="342900" indent="-342900" algn="l">
              <a:buFont typeface="Arial" panose="020B0604020202020204" pitchFamily="34" charset="0"/>
              <a:buChar char="•"/>
            </a:pPr>
            <a:r>
              <a:rPr lang="en-US" sz="1800" dirty="0"/>
              <a:t>This ‘High Resistivity Zone’ is generally greater than 200 ohm-m or less than 5 mS/m which is typical of ‘clean sand’,</a:t>
            </a:r>
          </a:p>
          <a:p>
            <a:pPr marL="342900" indent="-342900" algn="l">
              <a:buFont typeface="Arial" panose="020B0604020202020204" pitchFamily="34" charset="0"/>
              <a:buChar char="•"/>
            </a:pPr>
            <a:r>
              <a:rPr lang="en-US" sz="1800" dirty="0"/>
              <a:t>The centre of the defined zone is at approximately elevation 207 metres at 524N which is a couple metres north of CHR-04,</a:t>
            </a:r>
          </a:p>
          <a:p>
            <a:pPr marL="342900" indent="-342900" algn="l">
              <a:buFont typeface="Arial" panose="020B0604020202020204" pitchFamily="34" charset="0"/>
              <a:buChar char="•"/>
            </a:pPr>
            <a:r>
              <a:rPr lang="en-US" sz="1800" dirty="0"/>
              <a:t>Note that the original location of CHR-04 was located 3 metres north of the present location. That borehole was abandoned due to the likely intersection of concrete</a:t>
            </a:r>
            <a:r>
              <a:rPr lang="en-US" sz="1800" dirty="0" smtClean="0"/>
              <a:t>,</a:t>
            </a:r>
          </a:p>
          <a:p>
            <a:pPr marL="342900" indent="-342900" algn="l">
              <a:buFont typeface="Arial" panose="020B0604020202020204" pitchFamily="34" charset="0"/>
              <a:buChar char="•"/>
            </a:pPr>
            <a:r>
              <a:rPr lang="en-US" sz="1800" dirty="0" smtClean="0"/>
              <a:t>An additional peak resistivity high zone centred at elevation 211.5 m could indicate sandy soils encountered in CHR-04 are settling and possibly loosening due to source voids below at the ‘High Resistivity Zone’.</a:t>
            </a:r>
            <a:endParaRPr lang="en-CA" sz="1800" dirty="0"/>
          </a:p>
        </p:txBody>
      </p:sp>
      <p:pic>
        <p:nvPicPr>
          <p:cNvPr id="5" name="Picture 4">
            <a:extLst>
              <a:ext uri="{FF2B5EF4-FFF2-40B4-BE49-F238E27FC236}">
                <a16:creationId xmlns:a16="http://schemas.microsoft.com/office/drawing/2014/main" xmlns="" id="{FF5E2321-758D-F84E-4AD5-462FF7157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5653" y="6655"/>
            <a:ext cx="1365315" cy="350899"/>
          </a:xfrm>
          <a:prstGeom prst="rect">
            <a:avLst/>
          </a:prstGeom>
        </p:spPr>
      </p:pic>
      <p:pic>
        <p:nvPicPr>
          <p:cNvPr id="6" name="Picture 5">
            <a:extLst>
              <a:ext uri="{FF2B5EF4-FFF2-40B4-BE49-F238E27FC236}">
                <a16:creationId xmlns:a16="http://schemas.microsoft.com/office/drawing/2014/main" xmlns="" id="{21446521-45F3-F36A-8B01-7DDC41E1A4A7}"/>
              </a:ext>
            </a:extLst>
          </p:cNvPr>
          <p:cNvPicPr>
            <a:picLocks noChangeAspect="1"/>
          </p:cNvPicPr>
          <p:nvPr/>
        </p:nvPicPr>
        <p:blipFill>
          <a:blip r:embed="rId4"/>
          <a:stretch>
            <a:fillRect/>
          </a:stretch>
        </p:blipFill>
        <p:spPr>
          <a:xfrm>
            <a:off x="10788384" y="375601"/>
            <a:ext cx="1505843" cy="329213"/>
          </a:xfrm>
          <a:prstGeom prst="rect">
            <a:avLst/>
          </a:prstGeom>
        </p:spPr>
      </p:pic>
      <p:pic>
        <p:nvPicPr>
          <p:cNvPr id="14" name="Picture 13">
            <a:extLst>
              <a:ext uri="{FF2B5EF4-FFF2-40B4-BE49-F238E27FC236}">
                <a16:creationId xmlns:a16="http://schemas.microsoft.com/office/drawing/2014/main" xmlns="" id="{227AE306-FEC0-EF16-EAB6-4903933CE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3680" y="543630"/>
            <a:ext cx="2808312" cy="5593790"/>
          </a:xfrm>
          <a:prstGeom prst="rect">
            <a:avLst/>
          </a:prstGeom>
        </p:spPr>
      </p:pic>
      <p:pic>
        <p:nvPicPr>
          <p:cNvPr id="8" name="Picture 7">
            <a:extLst>
              <a:ext uri="{FF2B5EF4-FFF2-40B4-BE49-F238E27FC236}">
                <a16:creationId xmlns:a16="http://schemas.microsoft.com/office/drawing/2014/main" xmlns="" id="{4CAF2B81-79E9-E021-B989-5B5157519D47}"/>
              </a:ext>
            </a:extLst>
          </p:cNvPr>
          <p:cNvPicPr>
            <a:picLocks noChangeAspect="1"/>
          </p:cNvPicPr>
          <p:nvPr/>
        </p:nvPicPr>
        <p:blipFill>
          <a:blip r:embed="rId6"/>
          <a:stretch>
            <a:fillRect/>
          </a:stretch>
        </p:blipFill>
        <p:spPr>
          <a:xfrm>
            <a:off x="11502639" y="5193591"/>
            <a:ext cx="648329" cy="772131"/>
          </a:xfrm>
          <a:prstGeom prst="rect">
            <a:avLst/>
          </a:prstGeom>
        </p:spPr>
      </p:pic>
    </p:spTree>
    <p:extLst>
      <p:ext uri="{BB962C8B-B14F-4D97-AF65-F5344CB8AC3E}">
        <p14:creationId xmlns:p14="http://schemas.microsoft.com/office/powerpoint/2010/main" val="24869994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83151A0-0F59-5448-A882-F4C81128194B}" vid="{5A781266-4899-C640-BFDA-DEA7B4D51CB3}"/>
    </a:ext>
  </a:extLst>
</a:theme>
</file>

<file path=docProps/app.xml><?xml version="1.0" encoding="utf-8"?>
<Properties xmlns="http://schemas.openxmlformats.org/officeDocument/2006/extended-properties" xmlns:vt="http://schemas.openxmlformats.org/officeDocument/2006/docPropsVTypes">
  <Template>IMAGE23_PPT_template</Template>
  <TotalTime>270</TotalTime>
  <Words>1259</Words>
  <Application>Microsoft Office PowerPoint</Application>
  <PresentationFormat>Widescreen</PresentationFormat>
  <Paragraphs>104</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A Simple Multi-Borehole Resistivity Method for Small to Large Scale 3D Imaging.</vt:lpstr>
      <vt:lpstr>Conceptual Sketch</vt:lpstr>
      <vt:lpstr>Description</vt:lpstr>
      <vt:lpstr>In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vt:lpstr>
      <vt:lpstr>The Future</vt:lpstr>
      <vt:lpstr>The Future</vt:lpstr>
      <vt:lpstr>The Future</vt:lpstr>
      <vt:lpstr>The Future</vt:lpstr>
      <vt:lpstr>Thank-you: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Simple Multi-Borehole Resistivity Method for Small to Large Scale 3D Imaging.</dc:title>
  <dc:creator>J o e M i h e l c i c</dc:creator>
  <cp:lastModifiedBy>Mihelcic</cp:lastModifiedBy>
  <cp:revision>22</cp:revision>
  <dcterms:created xsi:type="dcterms:W3CDTF">2023-08-30T17:31:40Z</dcterms:created>
  <dcterms:modified xsi:type="dcterms:W3CDTF">2023-09-01T11:21:42Z</dcterms:modified>
</cp:coreProperties>
</file>